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7" r:id="rId2"/>
    <p:sldId id="258" r:id="rId3"/>
    <p:sldId id="259" r:id="rId4"/>
    <p:sldId id="260" r:id="rId5"/>
    <p:sldId id="271" r:id="rId6"/>
    <p:sldId id="270" r:id="rId7"/>
    <p:sldId id="261" r:id="rId8"/>
    <p:sldId id="272" r:id="rId9"/>
    <p:sldId id="269" r:id="rId10"/>
    <p:sldId id="268" r:id="rId11"/>
    <p:sldId id="265" r:id="rId12"/>
    <p:sldId id="267" r:id="rId13"/>
  </p:sldIdLst>
  <p:sldSz cx="12192000" cy="6858000"/>
  <p:notesSz cx="6858000" cy="9144000"/>
  <p:embeddedFontLst>
    <p:embeddedFont>
      <p:font typeface="Play" pitchFamily="2"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ACbpWCZmHhYAS0fBG3Y6DKyT3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47"/>
    <p:restoredTop sz="94529"/>
  </p:normalViewPr>
  <p:slideViewPr>
    <p:cSldViewPr snapToGrid="0">
      <p:cViewPr varScale="1">
        <p:scale>
          <a:sx n="118" d="100"/>
          <a:sy n="118" d="100"/>
        </p:scale>
        <p:origin x="1088"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94ed53f653_5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94ed53f653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3DABA9D2-53F9-450D-663A-B6D1131E927A}"/>
            </a:ext>
          </a:extLst>
        </p:cNvPr>
        <p:cNvGrpSpPr/>
        <p:nvPr/>
      </p:nvGrpSpPr>
      <p:grpSpPr>
        <a:xfrm>
          <a:off x="0" y="0"/>
          <a:ext cx="0" cy="0"/>
          <a:chOff x="0" y="0"/>
          <a:chExt cx="0" cy="0"/>
        </a:xfrm>
      </p:grpSpPr>
      <p:sp>
        <p:nvSpPr>
          <p:cNvPr id="80" name="Google Shape;80;g394ed53f653_5_2:notes">
            <a:extLst>
              <a:ext uri="{FF2B5EF4-FFF2-40B4-BE49-F238E27FC236}">
                <a16:creationId xmlns:a16="http://schemas.microsoft.com/office/drawing/2014/main" id="{A4882EF7-70BB-BEC2-C45C-23CD2045E5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94ed53f653_5_2:notes">
            <a:extLst>
              <a:ext uri="{FF2B5EF4-FFF2-40B4-BE49-F238E27FC236}">
                <a16:creationId xmlns:a16="http://schemas.microsoft.com/office/drawing/2014/main" id="{9E843CD9-6538-EA3D-9205-6C85A3522E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13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94ed53f653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394ed53f653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762000" y="1214437"/>
            <a:ext cx="10668000" cy="343170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Pla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762000" y="5029200"/>
            <a:ext cx="10668000" cy="104414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accent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1"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title"/>
          </p:nvPr>
        </p:nvSpPr>
        <p:spPr>
          <a:xfrm>
            <a:off x="605481" y="654908"/>
            <a:ext cx="7302843" cy="390756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Pla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4"/>
          <p:cNvSpPr txBox="1">
            <a:spLocks noGrp="1"/>
          </p:cNvSpPr>
          <p:nvPr>
            <p:ph type="body" idx="1"/>
          </p:nvPr>
        </p:nvSpPr>
        <p:spPr>
          <a:xfrm>
            <a:off x="605481" y="4695568"/>
            <a:ext cx="7302843" cy="15075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757575"/>
                </a:solidFill>
              </a:defRPr>
            </a:lvl2pPr>
            <a:lvl3pPr marL="1371600" lvl="2" indent="-228600" algn="l">
              <a:lnSpc>
                <a:spcPct val="90000"/>
              </a:lnSpc>
              <a:spcBef>
                <a:spcPts val="500"/>
              </a:spcBef>
              <a:spcAft>
                <a:spcPts val="0"/>
              </a:spcAft>
              <a:buSzPts val="1800"/>
              <a:buNone/>
              <a:defRPr sz="1800">
                <a:solidFill>
                  <a:srgbClr val="757575"/>
                </a:solidFill>
              </a:defRPr>
            </a:lvl3pPr>
            <a:lvl4pPr marL="1828800" lvl="3" indent="-228600" algn="l">
              <a:lnSpc>
                <a:spcPct val="90000"/>
              </a:lnSpc>
              <a:spcBef>
                <a:spcPts val="500"/>
              </a:spcBef>
              <a:spcAft>
                <a:spcPts val="0"/>
              </a:spcAft>
              <a:buSzPts val="1600"/>
              <a:buNone/>
              <a:defRPr sz="1600">
                <a:solidFill>
                  <a:srgbClr val="757575"/>
                </a:solidFill>
              </a:defRPr>
            </a:lvl4pPr>
            <a:lvl5pPr marL="2286000" lvl="4" indent="-228600" algn="l">
              <a:lnSpc>
                <a:spcPct val="90000"/>
              </a:lnSpc>
              <a:spcBef>
                <a:spcPts val="500"/>
              </a:spcBef>
              <a:spcAft>
                <a:spcPts val="0"/>
              </a:spcAft>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2">
  <p:cSld name="Section Slide 2">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4300151" y="654908"/>
            <a:ext cx="7302843" cy="390756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6000"/>
              <a:buFont typeface="Pla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4300151" y="4695568"/>
            <a:ext cx="7302843" cy="150752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400"/>
              <a:buNone/>
              <a:defRPr sz="2400">
                <a:solidFill>
                  <a:schemeClr val="accent2"/>
                </a:solidFill>
              </a:defRPr>
            </a:lvl1pPr>
            <a:lvl2pPr marL="914400" lvl="1" indent="-228600" algn="l">
              <a:lnSpc>
                <a:spcPct val="90000"/>
              </a:lnSpc>
              <a:spcBef>
                <a:spcPts val="500"/>
              </a:spcBef>
              <a:spcAft>
                <a:spcPts val="0"/>
              </a:spcAft>
              <a:buSzPts val="2000"/>
              <a:buNone/>
              <a:defRPr sz="2000">
                <a:solidFill>
                  <a:srgbClr val="757575"/>
                </a:solidFill>
              </a:defRPr>
            </a:lvl2pPr>
            <a:lvl3pPr marL="1371600" lvl="2" indent="-228600" algn="l">
              <a:lnSpc>
                <a:spcPct val="90000"/>
              </a:lnSpc>
              <a:spcBef>
                <a:spcPts val="500"/>
              </a:spcBef>
              <a:spcAft>
                <a:spcPts val="0"/>
              </a:spcAft>
              <a:buSzPts val="1800"/>
              <a:buNone/>
              <a:defRPr sz="1800">
                <a:solidFill>
                  <a:srgbClr val="757575"/>
                </a:solidFill>
              </a:defRPr>
            </a:lvl3pPr>
            <a:lvl4pPr marL="1828800" lvl="3" indent="-228600" algn="l">
              <a:lnSpc>
                <a:spcPct val="90000"/>
              </a:lnSpc>
              <a:spcBef>
                <a:spcPts val="500"/>
              </a:spcBef>
              <a:spcAft>
                <a:spcPts val="0"/>
              </a:spcAft>
              <a:buSzPts val="1600"/>
              <a:buNone/>
              <a:defRPr sz="1600">
                <a:solidFill>
                  <a:srgbClr val="757575"/>
                </a:solidFill>
              </a:defRPr>
            </a:lvl4pPr>
            <a:lvl5pPr marL="2286000" lvl="4" indent="-228600" algn="l">
              <a:lnSpc>
                <a:spcPct val="90000"/>
              </a:lnSpc>
              <a:spcBef>
                <a:spcPts val="500"/>
              </a:spcBef>
              <a:spcAft>
                <a:spcPts val="0"/>
              </a:spcAft>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Dark">
  <p:cSld name="Content Slide Dark">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387179" y="365125"/>
            <a:ext cx="11417642" cy="11342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000"/>
              <a:buFont typeface="Play"/>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387179" y="1655805"/>
            <a:ext cx="11417643" cy="428779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chemeClr val="lt1"/>
                </a:solidFil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Light" type="twoObj">
  <p:cSld name="TWO_OBJECTS">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387179" y="365125"/>
            <a:ext cx="11417641" cy="11342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387179" y="1655806"/>
            <a:ext cx="5632621" cy="42877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txBox="1">
            <a:spLocks noGrp="1"/>
          </p:cNvSpPr>
          <p:nvPr>
            <p:ph type="body" idx="2"/>
          </p:nvPr>
        </p:nvSpPr>
        <p:spPr>
          <a:xfrm>
            <a:off x="6172199" y="1655807"/>
            <a:ext cx="5632621" cy="42877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Light" type="twoTxTwoObj">
  <p:cSld name="TWO_OBJECTS_WITH_TEXT">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387178" y="365125"/>
            <a:ext cx="11417644" cy="11300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387178" y="1681163"/>
            <a:ext cx="5610397" cy="6789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accent3"/>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0"/>
          <p:cNvSpPr txBox="1">
            <a:spLocks noGrp="1"/>
          </p:cNvSpPr>
          <p:nvPr>
            <p:ph type="body" idx="2"/>
          </p:nvPr>
        </p:nvSpPr>
        <p:spPr>
          <a:xfrm>
            <a:off x="387178" y="2505075"/>
            <a:ext cx="5610397" cy="3438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0"/>
          <p:cNvSpPr txBox="1">
            <a:spLocks noGrp="1"/>
          </p:cNvSpPr>
          <p:nvPr>
            <p:ph type="body" idx="3"/>
          </p:nvPr>
        </p:nvSpPr>
        <p:spPr>
          <a:xfrm>
            <a:off x="6172200" y="1681163"/>
            <a:ext cx="5610396" cy="6789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accent3"/>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4"/>
          </p:nvPr>
        </p:nvSpPr>
        <p:spPr>
          <a:xfrm>
            <a:off x="6172200" y="2505075"/>
            <a:ext cx="5632622" cy="3438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Dark">
  <p:cSld name="Comparison Dark">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387178" y="365125"/>
            <a:ext cx="11417644" cy="11300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000"/>
              <a:buFont typeface="Play"/>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387178" y="1681163"/>
            <a:ext cx="5610397" cy="6789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lt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387178" y="2505075"/>
            <a:ext cx="5610397" cy="34385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chemeClr val="lt1"/>
                </a:solidFil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610396" cy="6789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lt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632622" cy="34385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chemeClr val="lt1"/>
                </a:solidFil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87179" y="365125"/>
            <a:ext cx="11417642" cy="113424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Play"/>
              <a:buNone/>
              <a:defRPr sz="4000" b="1" i="0" u="none" strike="noStrike" cap="none">
                <a:solidFill>
                  <a:schemeClr val="accen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387179" y="1655805"/>
            <a:ext cx="11417643" cy="42877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ctrTitle"/>
          </p:nvPr>
        </p:nvSpPr>
        <p:spPr>
          <a:xfrm>
            <a:off x="0" y="1134827"/>
            <a:ext cx="12483985" cy="1812683"/>
          </a:xfrm>
          <a:prstGeom prst="rect">
            <a:avLst/>
          </a:prstGeom>
          <a:noFill/>
          <a:ln>
            <a:noFill/>
          </a:ln>
        </p:spPr>
        <p:txBody>
          <a:bodyPr spcFirstLastPara="1" wrap="square" lIns="91425" tIns="45700" rIns="91425" bIns="45700" anchor="b" anchorCtr="0">
            <a:noAutofit/>
          </a:bodyPr>
          <a:lstStyle/>
          <a:p>
            <a:pPr marL="0" lvl="0" indent="0" rtl="0">
              <a:buNone/>
            </a:pPr>
            <a:r>
              <a:rPr lang="en-US" sz="4000" b="0" dirty="0">
                <a:latin typeface="Aptos Display" panose="020B0004020202020204" pitchFamily="34" charset="0"/>
              </a:rPr>
              <a:t>Hepatic Arteriography and C-Arm CT-Guided Ablation of Liver Tumors (</a:t>
            </a:r>
            <a:r>
              <a:rPr lang="en-US" sz="4000" b="0" dirty="0" err="1">
                <a:latin typeface="Aptos Display" panose="020B0004020202020204" pitchFamily="34" charset="0"/>
              </a:rPr>
              <a:t>HepACAGA</a:t>
            </a:r>
            <a:r>
              <a:rPr lang="en-US" sz="4000" b="0" dirty="0">
                <a:latin typeface="Aptos Display" panose="020B0004020202020204" pitchFamily="34" charset="0"/>
              </a:rPr>
              <a:t>): A Case Report</a:t>
            </a:r>
            <a:endParaRPr sz="4000" b="0" dirty="0">
              <a:latin typeface="Aptos Display" panose="020B0004020202020204" pitchFamily="34" charset="0"/>
            </a:endParaRPr>
          </a:p>
        </p:txBody>
      </p:sp>
      <p:sp>
        <p:nvSpPr>
          <p:cNvPr id="55" name="Google Shape;55;p2"/>
          <p:cNvSpPr txBox="1">
            <a:spLocks noGrp="1"/>
          </p:cNvSpPr>
          <p:nvPr>
            <p:ph type="subTitle" idx="1"/>
          </p:nvPr>
        </p:nvSpPr>
        <p:spPr>
          <a:xfrm>
            <a:off x="762000" y="2947510"/>
            <a:ext cx="10668000" cy="2876347"/>
          </a:xfrm>
          <a:prstGeom prst="rect">
            <a:avLst/>
          </a:prstGeom>
          <a:noFill/>
          <a:ln>
            <a:noFill/>
          </a:ln>
        </p:spPr>
        <p:txBody>
          <a:bodyPr spcFirstLastPara="1" wrap="square" lIns="91425" tIns="45700" rIns="91425" bIns="45700" anchor="t" anchorCtr="0">
            <a:noAutofit/>
          </a:bodyPr>
          <a:lstStyle/>
          <a:p>
            <a:pPr marL="0" lvl="0" indent="0" algn="ctr" rtl="0">
              <a:buNone/>
            </a:pPr>
            <a:r>
              <a:rPr sz="2200" dirty="0">
                <a:latin typeface="Aptos Display" panose="020B0004020202020204" pitchFamily="34" charset="0"/>
              </a:rPr>
              <a:t>Bipul Mainali, BS</a:t>
            </a:r>
            <a:endParaRPr lang="en-US" sz="2200" dirty="0">
              <a:latin typeface="Aptos Display" panose="020B0004020202020204" pitchFamily="34" charset="0"/>
            </a:endParaRPr>
          </a:p>
          <a:p>
            <a:pPr marL="0" lvl="0" indent="0"/>
            <a:r>
              <a:rPr lang="en-US" sz="2200" dirty="0">
                <a:latin typeface="Aptos Display" panose="020B0004020202020204" pitchFamily="34" charset="0"/>
              </a:rPr>
              <a:t>Andrew McClellan, BS </a:t>
            </a:r>
          </a:p>
          <a:p>
            <a:pPr marL="0" lvl="0" indent="0"/>
            <a:r>
              <a:rPr lang="en-US" sz="2200" dirty="0">
                <a:latin typeface="Aptos Display" panose="020B0004020202020204" pitchFamily="34" charset="0"/>
              </a:rPr>
              <a:t>UAB Heersink School of Medicine</a:t>
            </a:r>
          </a:p>
          <a:p>
            <a:pPr marL="0" lvl="0" indent="0"/>
            <a:endParaRPr sz="2200" dirty="0">
              <a:latin typeface="Aptos Display" panose="020B0004020202020204" pitchFamily="34" charset="0"/>
              <a:cs typeface="Arial" panose="020B0604020202020204" pitchFamily="34" charset="0"/>
            </a:endParaRPr>
          </a:p>
          <a:p>
            <a:pPr marL="0" indent="0">
              <a:buNone/>
            </a:pPr>
            <a:r>
              <a:rPr sz="2200" dirty="0">
                <a:latin typeface="Aptos Display" panose="020B0004020202020204" pitchFamily="34" charset="0"/>
              </a:rPr>
              <a:t>Junaid Raja, MD, MSPH FACP FAAP</a:t>
            </a:r>
          </a:p>
          <a:p>
            <a:pPr marL="0" indent="0">
              <a:buNone/>
            </a:pPr>
            <a:r>
              <a:rPr sz="2200" dirty="0">
                <a:latin typeface="Aptos Display" panose="020B0004020202020204" pitchFamily="34" charset="0"/>
              </a:rPr>
              <a:t>Venkatesh P. Krishnasamy, MD</a:t>
            </a:r>
            <a:r>
              <a:rPr lang="en-US" sz="2200" dirty="0">
                <a:latin typeface="Aptos Display" panose="020B0004020202020204" pitchFamily="34" charset="0"/>
              </a:rPr>
              <a:t> FCIRSE</a:t>
            </a:r>
          </a:p>
          <a:p>
            <a:pPr marL="0" indent="0">
              <a:buNone/>
            </a:pPr>
            <a:r>
              <a:rPr lang="en-US" sz="2200" dirty="0">
                <a:latin typeface="Aptos Display" panose="020B0004020202020204" pitchFamily="34" charset="0"/>
              </a:rPr>
              <a:t>UAB Division of Interventional Radiology</a:t>
            </a:r>
            <a:endParaRPr sz="2200" dirty="0">
              <a:latin typeface="Aptos Display"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0677-1CD5-232E-9100-36F93F13AA30}"/>
              </a:ext>
            </a:extLst>
          </p:cNvPr>
          <p:cNvSpPr>
            <a:spLocks noGrp="1"/>
          </p:cNvSpPr>
          <p:nvPr>
            <p:ph type="title"/>
          </p:nvPr>
        </p:nvSpPr>
        <p:spPr>
          <a:xfrm>
            <a:off x="225133" y="63908"/>
            <a:ext cx="11417642" cy="1134247"/>
          </a:xfrm>
        </p:spPr>
        <p:txBody>
          <a:bodyPr/>
          <a:lstStyle/>
          <a:p>
            <a:pPr marL="0" indent="0">
              <a:buNone/>
            </a:pPr>
            <a:r>
              <a:rPr dirty="0">
                <a:latin typeface="Aptos Display" panose="020B0004020202020204" pitchFamily="34" charset="0"/>
              </a:rPr>
              <a:t>Discussion:</a:t>
            </a:r>
          </a:p>
        </p:txBody>
      </p:sp>
      <p:sp>
        <p:nvSpPr>
          <p:cNvPr id="3" name="Text Placeholder 2">
            <a:extLst>
              <a:ext uri="{FF2B5EF4-FFF2-40B4-BE49-F238E27FC236}">
                <a16:creationId xmlns:a16="http://schemas.microsoft.com/office/drawing/2014/main" id="{B2010141-FECC-F333-5BEA-6A8A8CEE08A6}"/>
              </a:ext>
            </a:extLst>
          </p:cNvPr>
          <p:cNvSpPr>
            <a:spLocks noGrp="1"/>
          </p:cNvSpPr>
          <p:nvPr>
            <p:ph type="body" idx="1"/>
          </p:nvPr>
        </p:nvSpPr>
        <p:spPr>
          <a:xfrm>
            <a:off x="225132" y="1047959"/>
            <a:ext cx="11417643" cy="5271818"/>
          </a:xfrm>
        </p:spPr>
        <p:txBody>
          <a:bodyPr>
            <a:noAutofit/>
          </a:bodyPr>
          <a:lstStyle/>
          <a:p>
            <a:pPr marL="0" indent="0" algn="just">
              <a:buNone/>
            </a:pPr>
            <a:r>
              <a:rPr lang="en-US" sz="2000" dirty="0">
                <a:latin typeface="Aptos Display"/>
              </a:rPr>
              <a:t>The </a:t>
            </a:r>
            <a:r>
              <a:rPr lang="en-US" sz="2000" dirty="0" err="1">
                <a:latin typeface="Aptos Display"/>
              </a:rPr>
              <a:t>HepACAGA</a:t>
            </a:r>
            <a:r>
              <a:rPr lang="en-US" sz="2000" dirty="0">
                <a:latin typeface="Aptos Display"/>
              </a:rPr>
              <a:t> technique demonstrated 93% technical success (26/28 tumors) and 0% local tumor recurrence at median 16-month follow-up in the original series by Smits et al. Median antenna placement deviation was only 1 mm, reflecting the precision afforded by integrated C-arm navigation software [1].</a:t>
            </a:r>
          </a:p>
          <a:p>
            <a:pPr marL="0" indent="0" algn="just">
              <a:buNone/>
            </a:pPr>
            <a:endParaRPr lang="en-US" sz="2000" dirty="0">
              <a:latin typeface="Aptos Display"/>
            </a:endParaRPr>
          </a:p>
          <a:p>
            <a:pPr marL="0" indent="0" algn="just">
              <a:buNone/>
            </a:pPr>
            <a:r>
              <a:rPr lang="en-US" sz="2000" dirty="0">
                <a:latin typeface="Aptos Display"/>
              </a:rPr>
              <a:t>A comparative analysis of </a:t>
            </a:r>
            <a:r>
              <a:rPr lang="en-US" sz="2000" dirty="0" err="1">
                <a:latin typeface="Aptos Display"/>
              </a:rPr>
              <a:t>HepACAGA</a:t>
            </a:r>
            <a:r>
              <a:rPr lang="en-US" sz="2000" dirty="0">
                <a:latin typeface="Aptos Display"/>
              </a:rPr>
              <a:t> versus conventional US/CT-guided ablation (68 vs 53 patients) demonstrated significantly improved local tumor recurrence-free survival with </a:t>
            </a:r>
            <a:r>
              <a:rPr lang="en-US" sz="2000" dirty="0" err="1">
                <a:latin typeface="Aptos Display"/>
              </a:rPr>
              <a:t>HepACAGA</a:t>
            </a:r>
            <a:r>
              <a:rPr lang="en-US" sz="2000" dirty="0">
                <a:latin typeface="Aptos Display"/>
              </a:rPr>
              <a:t> (p = 0.015). Local tumor recurrence rates were 5% with </a:t>
            </a:r>
            <a:r>
              <a:rPr lang="en-US" sz="2000" dirty="0" err="1">
                <a:latin typeface="Aptos Display"/>
              </a:rPr>
              <a:t>HepACAGA</a:t>
            </a:r>
            <a:r>
              <a:rPr lang="en-US" sz="2000" dirty="0">
                <a:latin typeface="Aptos Display"/>
              </a:rPr>
              <a:t> versus 26% with conventional ablation (p &lt; 0.001). Complication rates were also lower: 4% versus 15% (p = 0.041) [3].</a:t>
            </a:r>
          </a:p>
          <a:p>
            <a:pPr marL="0" indent="0" algn="just">
              <a:buNone/>
            </a:pPr>
            <a:endParaRPr lang="en-US" sz="2000" dirty="0">
              <a:latin typeface="Aptos Display"/>
            </a:endParaRPr>
          </a:p>
          <a:p>
            <a:pPr marL="0" indent="0" algn="just">
              <a:buNone/>
            </a:pPr>
            <a:r>
              <a:rPr lang="en-US" sz="2000" dirty="0">
                <a:latin typeface="Aptos Display"/>
              </a:rPr>
              <a:t>Recent data from </a:t>
            </a:r>
            <a:r>
              <a:rPr lang="en-US" sz="2000" dirty="0" err="1">
                <a:latin typeface="Aptos Display"/>
              </a:rPr>
              <a:t>Wijnen</a:t>
            </a:r>
            <a:r>
              <a:rPr lang="en-US" sz="2000" dirty="0">
                <a:latin typeface="Aptos Display"/>
              </a:rPr>
              <a:t> et al. suggests that </a:t>
            </a:r>
            <a:r>
              <a:rPr lang="en-US" sz="2000" dirty="0" err="1">
                <a:latin typeface="Aptos Display"/>
              </a:rPr>
              <a:t>HepACAGA</a:t>
            </a:r>
            <a:r>
              <a:rPr lang="en-US" sz="2000" dirty="0">
                <a:latin typeface="Aptos Display"/>
              </a:rPr>
              <a:t> can effectively treat tumors 3-5 cm in diameter without compromising local tumor progression-free survival, potentially expanding the traditional size criteria for thermal ablation. Complication rates remained low at 4-13% depending on tumor size [4].</a:t>
            </a:r>
            <a:endParaRPr sz="2000" dirty="0">
              <a:latin typeface="Aptos Display"/>
            </a:endParaRPr>
          </a:p>
        </p:txBody>
      </p:sp>
    </p:spTree>
    <p:extLst>
      <p:ext uri="{BB962C8B-B14F-4D97-AF65-F5344CB8AC3E}">
        <p14:creationId xmlns:p14="http://schemas.microsoft.com/office/powerpoint/2010/main" val="121638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title"/>
          </p:nvPr>
        </p:nvSpPr>
        <p:spPr>
          <a:xfrm>
            <a:off x="278321" y="34589"/>
            <a:ext cx="11417644" cy="1130043"/>
          </a:xfrm>
          <a:prstGeom prst="rect">
            <a:avLst/>
          </a:prstGeom>
          <a:noFill/>
          <a:ln>
            <a:noFill/>
          </a:ln>
        </p:spPr>
        <p:txBody>
          <a:bodyPr spcFirstLastPara="1" wrap="square" lIns="91425" tIns="45700" rIns="91425" bIns="45700" anchor="ctr" anchorCtr="0">
            <a:normAutofit/>
          </a:bodyPr>
          <a:lstStyle/>
          <a:p>
            <a:pPr marL="0" lvl="0" indent="0" algn="l" rtl="0">
              <a:buNone/>
            </a:pPr>
            <a:r>
              <a:rPr dirty="0">
                <a:latin typeface="Aptos Display"/>
              </a:rPr>
              <a:t>Discussion</a:t>
            </a:r>
            <a:endParaRPr dirty="0">
              <a:latin typeface="Aptos Display" panose="020B0004020202020204" pitchFamily="34" charset="0"/>
            </a:endParaRPr>
          </a:p>
        </p:txBody>
      </p:sp>
      <p:sp>
        <p:nvSpPr>
          <p:cNvPr id="118" name="Google Shape;118;p10"/>
          <p:cNvSpPr txBox="1">
            <a:spLocks noGrp="1"/>
          </p:cNvSpPr>
          <p:nvPr>
            <p:ph type="body" idx="1"/>
          </p:nvPr>
        </p:nvSpPr>
        <p:spPr>
          <a:xfrm>
            <a:off x="278321" y="880106"/>
            <a:ext cx="11417644" cy="5818405"/>
          </a:xfrm>
          <a:prstGeom prst="rect">
            <a:avLst/>
          </a:prstGeom>
          <a:noFill/>
          <a:ln>
            <a:noFill/>
          </a:ln>
        </p:spPr>
        <p:txBody>
          <a:bodyPr spcFirstLastPara="1" wrap="square" lIns="91425" tIns="45700" rIns="91425" bIns="45700" anchor="t" anchorCtr="0">
            <a:noAutofit/>
          </a:bodyPr>
          <a:lstStyle/>
          <a:p>
            <a:pPr marL="0" lvl="0" indent="0" algn="just"/>
            <a:r>
              <a:rPr lang="en-US" sz="2000" b="0" dirty="0">
                <a:latin typeface="Aptos Display"/>
              </a:rPr>
              <a:t>This case illustrates several key advantages of the </a:t>
            </a:r>
            <a:r>
              <a:rPr lang="en-US" sz="2000" b="0" dirty="0" err="1">
                <a:latin typeface="Aptos Display"/>
              </a:rPr>
              <a:t>HepACAGA</a:t>
            </a:r>
            <a:r>
              <a:rPr lang="en-US" sz="2000" b="0" dirty="0">
                <a:latin typeface="Aptos Display"/>
              </a:rPr>
              <a:t> technique:</a:t>
            </a:r>
          </a:p>
          <a:p>
            <a:pPr marL="0" lvl="0" indent="0" algn="just"/>
            <a:r>
              <a:rPr lang="en-US" sz="2000" b="0" dirty="0">
                <a:latin typeface="Aptos Display"/>
              </a:rPr>
              <a:t>1. Superior tumor visualization: C-arm CTHA via selective intra-arterial contrast injection provided enhanced conspicuity of </a:t>
            </a:r>
            <a:r>
              <a:rPr lang="en-US" sz="2000" b="0" dirty="0" err="1">
                <a:latin typeface="Aptos Display"/>
              </a:rPr>
              <a:t>hypervascular</a:t>
            </a:r>
            <a:r>
              <a:rPr lang="en-US" sz="2000" b="0" dirty="0">
                <a:latin typeface="Aptos Display"/>
              </a:rPr>
              <a:t> HCC lesions compared to conventional imaging.</a:t>
            </a:r>
          </a:p>
          <a:p>
            <a:pPr marL="0" lvl="0" indent="0" algn="just"/>
            <a:r>
              <a:rPr lang="en-US" sz="2000" b="0" dirty="0">
                <a:latin typeface="Aptos Display"/>
              </a:rPr>
              <a:t>2. Precise antenna placement: Cone beam CT guidance enabled accurate targeting with real-time confirmation.</a:t>
            </a:r>
          </a:p>
          <a:p>
            <a:pPr marL="0" lvl="0" indent="0" algn="just"/>
            <a:r>
              <a:rPr lang="en-US" sz="2000" b="0" dirty="0">
                <a:latin typeface="Aptos Display"/>
              </a:rPr>
              <a:t>3. Intraprocedural margin assessment: Pre- and post-ablation cone beam CT allowed confirmation of adequate ablation zone coverage.</a:t>
            </a:r>
          </a:p>
          <a:p>
            <a:pPr marL="0" lvl="0" indent="0" algn="just"/>
            <a:r>
              <a:rPr lang="en-US" sz="2000" b="0" dirty="0">
                <a:latin typeface="Aptos Display"/>
              </a:rPr>
              <a:t>4. Workflow flexibility: When the lateral lesion was identified as unsuitable for thermal ablation due to lesion location and gastric proximity, the catheter already in position enabled immediate transition to mapping for Y90 radiation segmentectomy, avoiding treatment delay [2].</a:t>
            </a:r>
          </a:p>
          <a:p>
            <a:pPr marL="0" lvl="0" indent="0" algn="just"/>
            <a:endParaRPr lang="en-US" sz="2000" b="0" dirty="0">
              <a:latin typeface="Aptos Display"/>
            </a:endParaRPr>
          </a:p>
          <a:p>
            <a:pPr marL="0" lvl="0" indent="0" algn="just"/>
            <a:r>
              <a:rPr lang="en-US" sz="2000" b="0" dirty="0">
                <a:latin typeface="Aptos Display"/>
              </a:rPr>
              <a:t>The angiography suite-based workflow represents an evolving paradigm in interventional oncology, maximizing treatment precision while maintaining flexibility for multimodal therapy.</a:t>
            </a:r>
            <a:endParaRPr lang="en-US" sz="2000" b="0" dirty="0">
              <a:latin typeface="Aptos Display" panose="020B00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94ed53f653_2_9"/>
          <p:cNvSpPr txBox="1">
            <a:spLocks noGrp="1"/>
          </p:cNvSpPr>
          <p:nvPr>
            <p:ph type="title"/>
          </p:nvPr>
        </p:nvSpPr>
        <p:spPr>
          <a:xfrm>
            <a:off x="387178" y="365125"/>
            <a:ext cx="11417700" cy="1130100"/>
          </a:xfrm>
          <a:prstGeom prst="rect">
            <a:avLst/>
          </a:prstGeom>
          <a:noFill/>
          <a:ln>
            <a:noFill/>
          </a:ln>
        </p:spPr>
        <p:txBody>
          <a:bodyPr spcFirstLastPara="1" wrap="square" lIns="91425" tIns="45700" rIns="91425" bIns="45700" anchor="ctr" anchorCtr="0">
            <a:normAutofit/>
          </a:bodyPr>
          <a:lstStyle/>
          <a:p>
            <a:pPr marL="0" lvl="0" indent="0" algn="l" rtl="0">
              <a:buNone/>
            </a:pPr>
            <a:r>
              <a:rPr dirty="0">
                <a:latin typeface="Aptos Display"/>
              </a:rPr>
              <a:t>References</a:t>
            </a:r>
            <a:endParaRPr dirty="0">
              <a:latin typeface="Aptos Display" panose="020B0004020202020204" pitchFamily="34" charset="0"/>
            </a:endParaRPr>
          </a:p>
        </p:txBody>
      </p:sp>
      <p:sp>
        <p:nvSpPr>
          <p:cNvPr id="124" name="Google Shape;124;g394ed53f653_2_9"/>
          <p:cNvSpPr txBox="1">
            <a:spLocks noGrp="1"/>
          </p:cNvSpPr>
          <p:nvPr>
            <p:ph type="body" idx="1"/>
          </p:nvPr>
        </p:nvSpPr>
        <p:spPr>
          <a:xfrm>
            <a:off x="189703" y="1297800"/>
            <a:ext cx="11812594" cy="4262400"/>
          </a:xfrm>
          <a:prstGeom prst="rect">
            <a:avLst/>
          </a:prstGeom>
          <a:noFill/>
          <a:ln>
            <a:noFill/>
          </a:ln>
        </p:spPr>
        <p:txBody>
          <a:bodyPr spcFirstLastPara="1" wrap="square" lIns="91425" tIns="45700" rIns="91425" bIns="45700" anchor="t" anchorCtr="0">
            <a:noAutofit/>
          </a:bodyPr>
          <a:lstStyle/>
          <a:p>
            <a:pPr marL="0" lvl="0" indent="0" algn="just">
              <a:lnSpc>
                <a:spcPts val="1680"/>
              </a:lnSpc>
            </a:pPr>
            <a:r>
              <a:rPr lang="en-US" sz="2000" b="0" dirty="0">
                <a:solidFill>
                  <a:schemeClr val="tx1"/>
                </a:solidFill>
                <a:latin typeface="Aptos Display"/>
              </a:rPr>
              <a:t>1. Smits MLJ, </a:t>
            </a:r>
            <a:r>
              <a:rPr lang="en-US" sz="2000" b="0" dirty="0" err="1">
                <a:solidFill>
                  <a:schemeClr val="tx1"/>
                </a:solidFill>
                <a:latin typeface="Aptos Display"/>
              </a:rPr>
              <a:t>Bruijnen</a:t>
            </a:r>
            <a:r>
              <a:rPr lang="en-US" sz="2000" b="0" dirty="0">
                <a:solidFill>
                  <a:schemeClr val="tx1"/>
                </a:solidFill>
                <a:latin typeface="Aptos Display"/>
              </a:rPr>
              <a:t> RCG, </a:t>
            </a:r>
            <a:r>
              <a:rPr lang="en-US" sz="2000" b="0" dirty="0" err="1">
                <a:solidFill>
                  <a:schemeClr val="tx1"/>
                </a:solidFill>
                <a:latin typeface="Aptos Display"/>
              </a:rPr>
              <a:t>Tetteroo</a:t>
            </a:r>
            <a:r>
              <a:rPr lang="en-US" sz="2000" b="0" dirty="0">
                <a:solidFill>
                  <a:schemeClr val="tx1"/>
                </a:solidFill>
                <a:latin typeface="Aptos Display"/>
              </a:rPr>
              <a:t> P, et al. Hepatic Arteriography and C-Arm CT-Guided Ablation (</a:t>
            </a:r>
            <a:r>
              <a:rPr lang="en-US" sz="2000" b="0" dirty="0" err="1">
                <a:solidFill>
                  <a:schemeClr val="tx1"/>
                </a:solidFill>
                <a:latin typeface="Aptos Display"/>
              </a:rPr>
              <a:t>HepACAGA</a:t>
            </a:r>
            <a:r>
              <a:rPr lang="en-US" sz="2000" b="0" dirty="0">
                <a:solidFill>
                  <a:schemeClr val="tx1"/>
                </a:solidFill>
                <a:latin typeface="Aptos Display"/>
              </a:rPr>
              <a:t>) to Improve Tumor Visualization, Navigation and Margin Confirmation in Percutaneous Liver Tumor Ablation. Cardiovasc </a:t>
            </a:r>
            <a:r>
              <a:rPr lang="en-US" sz="2000" b="0" dirty="0" err="1">
                <a:solidFill>
                  <a:schemeClr val="tx1"/>
                </a:solidFill>
                <a:latin typeface="Aptos Display"/>
              </a:rPr>
              <a:t>Intervent</a:t>
            </a:r>
            <a:r>
              <a:rPr lang="en-US" sz="2000" b="0" dirty="0">
                <a:solidFill>
                  <a:schemeClr val="tx1"/>
                </a:solidFill>
                <a:latin typeface="Aptos Display"/>
              </a:rPr>
              <a:t> </a:t>
            </a:r>
            <a:r>
              <a:rPr lang="en-US" sz="2000" b="0" dirty="0" err="1">
                <a:solidFill>
                  <a:schemeClr val="tx1"/>
                </a:solidFill>
                <a:latin typeface="Aptos Display"/>
              </a:rPr>
              <a:t>Radiol</a:t>
            </a:r>
            <a:r>
              <a:rPr lang="en-US" sz="2000" b="0" dirty="0">
                <a:solidFill>
                  <a:schemeClr val="tx1"/>
                </a:solidFill>
                <a:latin typeface="Aptos Display"/>
              </a:rPr>
              <a:t>. 2023;46(10):1365-1374. doi:10.1007/s00270-023-03545-4</a:t>
            </a:r>
          </a:p>
          <a:p>
            <a:pPr marL="0" lvl="0" indent="0" algn="just">
              <a:lnSpc>
                <a:spcPts val="1680"/>
              </a:lnSpc>
            </a:pPr>
            <a:endParaRPr lang="en-US" sz="2000" b="0" dirty="0">
              <a:solidFill>
                <a:schemeClr val="tx1"/>
              </a:solidFill>
              <a:latin typeface="Aptos Display"/>
            </a:endParaRPr>
          </a:p>
          <a:p>
            <a:pPr marL="0" lvl="0" indent="0" algn="just">
              <a:lnSpc>
                <a:spcPts val="1680"/>
              </a:lnSpc>
            </a:pPr>
            <a:r>
              <a:rPr lang="en-US" sz="2000" b="0" dirty="0">
                <a:solidFill>
                  <a:schemeClr val="tx1"/>
                </a:solidFill>
                <a:latin typeface="Aptos Display"/>
              </a:rPr>
              <a:t>2. </a:t>
            </a:r>
            <a:r>
              <a:rPr lang="en-US" sz="2000" b="0" dirty="0" err="1">
                <a:solidFill>
                  <a:schemeClr val="tx1"/>
                </a:solidFill>
                <a:latin typeface="Aptos Display"/>
              </a:rPr>
              <a:t>Wijnen</a:t>
            </a:r>
            <a:r>
              <a:rPr lang="en-US" sz="2000" b="0" dirty="0">
                <a:solidFill>
                  <a:schemeClr val="tx1"/>
                </a:solidFill>
                <a:latin typeface="Aptos Display"/>
              </a:rPr>
              <a:t> N, Ramdhani K, </a:t>
            </a:r>
            <a:r>
              <a:rPr lang="en-US" sz="2000" b="0" dirty="0" err="1">
                <a:solidFill>
                  <a:schemeClr val="tx1"/>
                </a:solidFill>
                <a:latin typeface="Aptos Display"/>
              </a:rPr>
              <a:t>Bruijnen</a:t>
            </a:r>
            <a:r>
              <a:rPr lang="en-US" sz="2000" b="0" dirty="0">
                <a:solidFill>
                  <a:schemeClr val="tx1"/>
                </a:solidFill>
                <a:latin typeface="Aptos Display"/>
              </a:rPr>
              <a:t> RCG, et al. The Added Benefits of Performing Liver Tumor Ablation in the Angiography Suite: A Pictorial Essay of Combining C-Arm CT Guidance with Hepatic Arteriography for Liver Tumor Ablation. Cancers (Basel). 2025;17(14):2330. doi:10.3390/cancers17142330</a:t>
            </a:r>
          </a:p>
          <a:p>
            <a:pPr marL="0" lvl="0" indent="0" algn="just">
              <a:lnSpc>
                <a:spcPts val="1680"/>
              </a:lnSpc>
            </a:pPr>
            <a:endParaRPr lang="en-US" sz="2000" b="0" dirty="0">
              <a:solidFill>
                <a:schemeClr val="tx1"/>
              </a:solidFill>
              <a:latin typeface="Aptos Display"/>
            </a:endParaRPr>
          </a:p>
          <a:p>
            <a:pPr marL="0" lvl="0" indent="0" algn="just">
              <a:lnSpc>
                <a:spcPts val="1680"/>
              </a:lnSpc>
            </a:pPr>
            <a:r>
              <a:rPr lang="en-US" sz="2000" b="0" dirty="0">
                <a:solidFill>
                  <a:schemeClr val="tx1"/>
                </a:solidFill>
                <a:latin typeface="Aptos Display"/>
              </a:rPr>
              <a:t>3. </a:t>
            </a:r>
            <a:r>
              <a:rPr lang="en-US" sz="2000" b="0" dirty="0" err="1">
                <a:solidFill>
                  <a:schemeClr val="tx1"/>
                </a:solidFill>
                <a:latin typeface="Aptos Display"/>
              </a:rPr>
              <a:t>Wijnen</a:t>
            </a:r>
            <a:r>
              <a:rPr lang="en-US" sz="2000" b="0" dirty="0">
                <a:solidFill>
                  <a:schemeClr val="tx1"/>
                </a:solidFill>
                <a:latin typeface="Aptos Display"/>
              </a:rPr>
              <a:t> N, </a:t>
            </a:r>
            <a:r>
              <a:rPr lang="en-US" sz="2000" b="0" dirty="0" err="1">
                <a:solidFill>
                  <a:schemeClr val="tx1"/>
                </a:solidFill>
                <a:latin typeface="Aptos Display"/>
              </a:rPr>
              <a:t>Bruijnen</a:t>
            </a:r>
            <a:r>
              <a:rPr lang="en-US" sz="2000" b="0" dirty="0">
                <a:solidFill>
                  <a:schemeClr val="tx1"/>
                </a:solidFill>
                <a:latin typeface="Aptos Display"/>
              </a:rPr>
              <a:t> RCG, </a:t>
            </a:r>
            <a:r>
              <a:rPr lang="en-US" sz="2000" b="0" dirty="0" err="1">
                <a:solidFill>
                  <a:schemeClr val="tx1"/>
                </a:solidFill>
                <a:latin typeface="Aptos Display"/>
              </a:rPr>
              <a:t>Vonken</a:t>
            </a:r>
            <a:r>
              <a:rPr lang="en-US" sz="2000" b="0" dirty="0">
                <a:solidFill>
                  <a:schemeClr val="tx1"/>
                </a:solidFill>
                <a:latin typeface="Aptos Display"/>
              </a:rPr>
              <a:t> EPA, et al. Conventional versus Hepatic Arteriography and C-Arm CT-Guided Ablation of Liver Tumors (</a:t>
            </a:r>
            <a:r>
              <a:rPr lang="en-US" sz="2000" b="0" dirty="0" err="1">
                <a:solidFill>
                  <a:schemeClr val="tx1"/>
                </a:solidFill>
                <a:latin typeface="Aptos Display"/>
              </a:rPr>
              <a:t>HepACAGA</a:t>
            </a:r>
            <a:r>
              <a:rPr lang="en-US" sz="2000" b="0" dirty="0">
                <a:solidFill>
                  <a:schemeClr val="tx1"/>
                </a:solidFill>
                <a:latin typeface="Aptos Display"/>
              </a:rPr>
              <a:t>): A Comparative Analysis. Cancers (Basel). 2024;16(10):1925. doi:10.3390/cancers16101925</a:t>
            </a:r>
          </a:p>
          <a:p>
            <a:pPr marL="0" lvl="0" indent="0" algn="just">
              <a:lnSpc>
                <a:spcPts val="1680"/>
              </a:lnSpc>
            </a:pPr>
            <a:endParaRPr lang="en-US" sz="2000" b="0" dirty="0">
              <a:solidFill>
                <a:schemeClr val="tx1"/>
              </a:solidFill>
              <a:latin typeface="Aptos Display"/>
            </a:endParaRPr>
          </a:p>
          <a:p>
            <a:pPr marL="0" lvl="0" indent="0" algn="just">
              <a:lnSpc>
                <a:spcPts val="1680"/>
              </a:lnSpc>
            </a:pPr>
            <a:r>
              <a:rPr lang="en-US" sz="2000" b="0" dirty="0">
                <a:solidFill>
                  <a:schemeClr val="tx1"/>
                </a:solidFill>
                <a:latin typeface="Aptos Display"/>
              </a:rPr>
              <a:t>4. </a:t>
            </a:r>
            <a:r>
              <a:rPr lang="en-US" sz="2000" b="0" dirty="0" err="1">
                <a:solidFill>
                  <a:schemeClr val="tx1"/>
                </a:solidFill>
                <a:latin typeface="Aptos Display"/>
              </a:rPr>
              <a:t>Wijnen</a:t>
            </a:r>
            <a:r>
              <a:rPr lang="en-US" sz="2000" b="0" dirty="0">
                <a:solidFill>
                  <a:schemeClr val="tx1"/>
                </a:solidFill>
                <a:latin typeface="Aptos Display"/>
              </a:rPr>
              <a:t> N, </a:t>
            </a:r>
            <a:r>
              <a:rPr lang="en-US" sz="2000" b="0" dirty="0" err="1">
                <a:solidFill>
                  <a:schemeClr val="tx1"/>
                </a:solidFill>
                <a:latin typeface="Aptos Display"/>
              </a:rPr>
              <a:t>Ruijs</a:t>
            </a:r>
            <a:r>
              <a:rPr lang="en-US" sz="2000" b="0" dirty="0">
                <a:solidFill>
                  <a:schemeClr val="tx1"/>
                </a:solidFill>
                <a:latin typeface="Aptos Display"/>
              </a:rPr>
              <a:t> E, </a:t>
            </a:r>
            <a:r>
              <a:rPr lang="en-US" sz="2000" b="0" dirty="0" err="1">
                <a:solidFill>
                  <a:schemeClr val="tx1"/>
                </a:solidFill>
                <a:latin typeface="Aptos Display"/>
              </a:rPr>
              <a:t>Bruijnen</a:t>
            </a:r>
            <a:r>
              <a:rPr lang="en-US" sz="2000" b="0" dirty="0">
                <a:solidFill>
                  <a:schemeClr val="tx1"/>
                </a:solidFill>
                <a:latin typeface="Aptos Display"/>
              </a:rPr>
              <a:t> RCG, et al. Impact of Tumor Size on Outcomes of Hepatic Arteriography and C-Arm CT-Guided Ablation (</a:t>
            </a:r>
            <a:r>
              <a:rPr lang="en-US" sz="2000" b="0" dirty="0" err="1">
                <a:solidFill>
                  <a:schemeClr val="tx1"/>
                </a:solidFill>
                <a:latin typeface="Aptos Display"/>
              </a:rPr>
              <a:t>HepACAGA</a:t>
            </a:r>
            <a:r>
              <a:rPr lang="en-US" sz="2000" b="0" dirty="0">
                <a:solidFill>
                  <a:schemeClr val="tx1"/>
                </a:solidFill>
                <a:latin typeface="Aptos Display"/>
              </a:rPr>
              <a:t>): &gt;3 cm Is No Absolute Contraindication. Cardiovasc </a:t>
            </a:r>
            <a:r>
              <a:rPr lang="en-US" sz="2000" b="0" dirty="0" err="1">
                <a:solidFill>
                  <a:schemeClr val="tx1"/>
                </a:solidFill>
                <a:latin typeface="Aptos Display"/>
              </a:rPr>
              <a:t>Intervent</a:t>
            </a:r>
            <a:r>
              <a:rPr lang="en-US" sz="2000" b="0" dirty="0">
                <a:solidFill>
                  <a:schemeClr val="tx1"/>
                </a:solidFill>
                <a:latin typeface="Aptos Display"/>
              </a:rPr>
              <a:t> </a:t>
            </a:r>
            <a:r>
              <a:rPr lang="en-US" sz="2000" b="0" dirty="0" err="1">
                <a:solidFill>
                  <a:schemeClr val="tx1"/>
                </a:solidFill>
                <a:latin typeface="Aptos Display"/>
              </a:rPr>
              <a:t>Radiol</a:t>
            </a:r>
            <a:r>
              <a:rPr lang="en-US" sz="2000" b="0" dirty="0">
                <a:solidFill>
                  <a:schemeClr val="tx1"/>
                </a:solidFill>
                <a:latin typeface="Aptos Display"/>
              </a:rPr>
              <a:t>. 2026;49(1):59-69. doi:10.1007/s00270-025-04167-8</a:t>
            </a:r>
            <a:endParaRPr sz="2000" b="0" dirty="0">
              <a:solidFill>
                <a:schemeClr val="tx1"/>
              </a:solidFill>
              <a:latin typeface="Aptos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92597" y="0"/>
            <a:ext cx="7302843" cy="1294662"/>
          </a:xfrm>
          <a:prstGeom prst="rect">
            <a:avLst/>
          </a:prstGeom>
          <a:noFill/>
          <a:ln>
            <a:noFill/>
          </a:ln>
        </p:spPr>
        <p:txBody>
          <a:bodyPr spcFirstLastPara="1" wrap="square" lIns="91425" tIns="45700" rIns="91425" bIns="45700" anchor="b" anchorCtr="0">
            <a:normAutofit/>
          </a:bodyPr>
          <a:lstStyle/>
          <a:p>
            <a:pPr marL="0" lvl="0" indent="0" algn="l" rtl="0">
              <a:buNone/>
            </a:pPr>
            <a:r>
              <a:rPr dirty="0">
                <a:latin typeface="Aptos Display"/>
              </a:rPr>
              <a:t>Background</a:t>
            </a:r>
            <a:endParaRPr dirty="0">
              <a:latin typeface="Aptos Display" panose="020B0004020202020204" pitchFamily="34" charset="0"/>
            </a:endParaRPr>
          </a:p>
        </p:txBody>
      </p:sp>
      <p:sp>
        <p:nvSpPr>
          <p:cNvPr id="3" name="TextBox 2">
            <a:extLst>
              <a:ext uri="{FF2B5EF4-FFF2-40B4-BE49-F238E27FC236}">
                <a16:creationId xmlns:a16="http://schemas.microsoft.com/office/drawing/2014/main" id="{CAF880D9-3007-D49C-8110-1084F95BF64A}"/>
              </a:ext>
            </a:extLst>
          </p:cNvPr>
          <p:cNvSpPr txBox="1"/>
          <p:nvPr/>
        </p:nvSpPr>
        <p:spPr>
          <a:xfrm>
            <a:off x="243068" y="1294662"/>
            <a:ext cx="11412638" cy="5324535"/>
          </a:xfrm>
          <a:prstGeom prst="rect">
            <a:avLst/>
          </a:prstGeom>
          <a:noFill/>
        </p:spPr>
        <p:txBody>
          <a:bodyPr wrap="square">
            <a:spAutoFit/>
          </a:bodyPr>
          <a:lstStyle/>
          <a:p>
            <a:pPr marL="406400" indent="-203200" algn="just">
              <a:buChar char="•"/>
            </a:pPr>
            <a:r>
              <a:rPr lang="en-US" sz="2000" dirty="0">
                <a:latin typeface="Aptos Display"/>
              </a:rPr>
              <a:t>Hepatocellular carcinoma (HCC) is the most common primary liver malignancy. Percutaneous thermal ablation is a cornerstone of treatment, but tumor targeting can be challenging with conventional ultrasound or non contrast CT guidance.  This is particularly true for small, poorly visualized, or difficult to reach lesions.</a:t>
            </a:r>
          </a:p>
          <a:p>
            <a:pPr marL="406400" indent="-203200" algn="just">
              <a:buChar char="•"/>
            </a:pPr>
            <a:endParaRPr lang="en-US" sz="2000" dirty="0">
              <a:latin typeface="Aptos Display"/>
            </a:endParaRPr>
          </a:p>
          <a:p>
            <a:pPr marL="406400" indent="-203200" algn="just">
              <a:buChar char="•"/>
            </a:pPr>
            <a:r>
              <a:rPr lang="en-US" sz="2000" dirty="0">
                <a:latin typeface="Aptos Display"/>
              </a:rPr>
              <a:t>Cone beam CT hepatic arteriography (C-arm CTHA) improves tumor conspicuity by utilizing selective intra-arterial contrast injection rather than intravenous or no contrast. This technique significantly enhances visualization of </a:t>
            </a:r>
            <a:r>
              <a:rPr lang="en-US" sz="2000" dirty="0" err="1">
                <a:latin typeface="Aptos Display"/>
              </a:rPr>
              <a:t>hypervascular</a:t>
            </a:r>
            <a:r>
              <a:rPr lang="en-US" sz="2000" dirty="0">
                <a:latin typeface="Aptos Display"/>
              </a:rPr>
              <a:t> tumors compared to conventional imaging techniques [1].</a:t>
            </a:r>
          </a:p>
          <a:p>
            <a:pPr marL="406400" indent="-203200" algn="just">
              <a:buChar char="•"/>
            </a:pPr>
            <a:endParaRPr lang="en-US" sz="2000" dirty="0">
              <a:latin typeface="Aptos Display"/>
            </a:endParaRPr>
          </a:p>
          <a:p>
            <a:pPr marL="406400" indent="-203200" algn="just">
              <a:buChar char="•"/>
            </a:pPr>
            <a:r>
              <a:rPr lang="en-US" sz="2000" dirty="0">
                <a:latin typeface="Aptos Display"/>
              </a:rPr>
              <a:t>The </a:t>
            </a:r>
            <a:r>
              <a:rPr lang="en-US" sz="2000" dirty="0" err="1">
                <a:latin typeface="Aptos Display"/>
              </a:rPr>
              <a:t>HepACAGA</a:t>
            </a:r>
            <a:r>
              <a:rPr lang="en-US" sz="2000" dirty="0">
                <a:latin typeface="Aptos Display"/>
              </a:rPr>
              <a:t> technique (Hepatic Arteriography and C-arm CT-Guided Ablation) also integrates C-arm CTHA with C-arm guided needle placement, enabling the entire procedure to be performed in the angiography suite. This eliminates patient transfer between angiography and CT rooms, reducing risk of catheter displacement and logistical challenges [1].</a:t>
            </a:r>
          </a:p>
          <a:p>
            <a:pPr marL="406400" indent="-203200" algn="just">
              <a:buChar char="•"/>
            </a:pPr>
            <a:endParaRPr lang="en-US" sz="2000" dirty="0">
              <a:latin typeface="Aptos Display"/>
            </a:endParaRPr>
          </a:p>
          <a:p>
            <a:pPr marL="406400" indent="-203200" algn="just">
              <a:buChar char="•"/>
            </a:pPr>
            <a:r>
              <a:rPr lang="en-US" sz="2000" dirty="0">
                <a:latin typeface="Aptos Display"/>
              </a:rPr>
              <a:t>Additional advantages of the angiography suite workflow include integrated needle guidance software for precise antenna placement, intraprocedural margin assessment with CBCT fusion, and the ability to quickly convert to </a:t>
            </a:r>
            <a:r>
              <a:rPr lang="en-US" sz="2000" dirty="0" err="1">
                <a:latin typeface="Aptos Display"/>
              </a:rPr>
              <a:t>transarterial</a:t>
            </a:r>
            <a:r>
              <a:rPr lang="en-US" sz="2000" dirty="0">
                <a:latin typeface="Aptos Display"/>
              </a:rPr>
              <a:t> therapies (Y90 or TACE) if lesions are not amenable to thermal ablation [2].</a:t>
            </a:r>
            <a:endParaRPr sz="2000" dirty="0">
              <a:latin typeface="Aptos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4057300" y="367450"/>
            <a:ext cx="7866000" cy="949500"/>
          </a:xfrm>
          <a:prstGeom prst="rect">
            <a:avLst/>
          </a:prstGeom>
          <a:noFill/>
          <a:ln>
            <a:noFill/>
          </a:ln>
        </p:spPr>
        <p:txBody>
          <a:bodyPr spcFirstLastPara="1" wrap="square" lIns="91425" tIns="45700" rIns="91425" bIns="45700" anchor="b" anchorCtr="0">
            <a:noAutofit/>
          </a:bodyPr>
          <a:lstStyle/>
          <a:p>
            <a:pPr marL="0" lvl="0" indent="0" algn="r" rtl="0">
              <a:buNone/>
            </a:pPr>
            <a:r>
              <a:rPr dirty="0">
                <a:latin typeface="Aptos Display"/>
              </a:rPr>
              <a:t>Clinical Presentation</a:t>
            </a:r>
            <a:endParaRPr dirty="0">
              <a:latin typeface="Aptos Display" panose="020B0004020202020204" pitchFamily="34" charset="0"/>
            </a:endParaRPr>
          </a:p>
        </p:txBody>
      </p:sp>
      <p:sp>
        <p:nvSpPr>
          <p:cNvPr id="2" name="TextBox 1">
            <a:extLst>
              <a:ext uri="{FF2B5EF4-FFF2-40B4-BE49-F238E27FC236}">
                <a16:creationId xmlns:a16="http://schemas.microsoft.com/office/drawing/2014/main" id="{35468C8F-F3D7-58E6-7DE2-9B9920A940EA}"/>
              </a:ext>
            </a:extLst>
          </p:cNvPr>
          <p:cNvSpPr txBox="1"/>
          <p:nvPr/>
        </p:nvSpPr>
        <p:spPr>
          <a:xfrm>
            <a:off x="3742944" y="1316950"/>
            <a:ext cx="7717536"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Aptos Display" panose="020B0004020202020204" pitchFamily="34" charset="0"/>
              </a:rPr>
              <a:t>76 y/o female with treatment-naïve HCV cirrhosis and history of biopsy-proven HCC. Index lesion was a 6.3 cm segment 5 HCC with right portal vein tumor thrombus treated with radioembolization resulting a radiologic complete response. PMH also significant for partial hepatectomy approximately 35 years ago due to gunshot wound. She was deemed not to be a transplant candidate due to her age and comorbidities. </a:t>
            </a:r>
          </a:p>
          <a:p>
            <a:pPr marL="342900" indent="-342900">
              <a:buFont typeface="Arial" panose="020B0604020202020204" pitchFamily="34" charset="0"/>
              <a:buChar char="•"/>
            </a:pPr>
            <a:endParaRPr lang="en-US" sz="2000" dirty="0">
              <a:solidFill>
                <a:schemeClr val="bg1"/>
              </a:solidFill>
              <a:latin typeface="Aptos Display" panose="020B0004020202020204" pitchFamily="34" charset="0"/>
            </a:endParaRPr>
          </a:p>
          <a:p>
            <a:pPr marL="342900" indent="-342900">
              <a:buFont typeface="Arial" panose="020B0604020202020204" pitchFamily="34" charset="0"/>
              <a:buChar char="•"/>
            </a:pPr>
            <a:r>
              <a:rPr lang="en-US" sz="2000" dirty="0">
                <a:solidFill>
                  <a:schemeClr val="bg1"/>
                </a:solidFill>
                <a:latin typeface="Aptos Display" panose="020B0004020202020204" pitchFamily="34" charset="0"/>
              </a:rPr>
              <a:t>MRI revealed two new LR-5 lesions in segment 3: a 2.2 cm lateral  lesion and a 1.3 cm medial lesion. Liver function remained compensated (Child-Pugh A5,  ALBI Score -2.51 [Grade 2]) with an AFP 12.2, albumin 3.6, bilirubin 0.4, INR 1.08, and platelets 104k.   Patient was referred for evaluation of locoregional treatment options.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6" name="Google Shape;76;p7"/>
          <p:cNvSpPr txBox="1"/>
          <p:nvPr/>
        </p:nvSpPr>
        <p:spPr>
          <a:xfrm>
            <a:off x="249823" y="4990256"/>
            <a:ext cx="11942177" cy="1312522"/>
          </a:xfrm>
          <a:prstGeom prst="rect">
            <a:avLst/>
          </a:prstGeom>
          <a:noFill/>
          <a:ln>
            <a:noFill/>
          </a:ln>
        </p:spPr>
        <p:txBody>
          <a:bodyPr spcFirstLastPara="1" wrap="square" lIns="91425" tIns="91425" rIns="91425" bIns="91425" anchor="t" anchorCtr="0">
            <a:noAutofit/>
          </a:bodyPr>
          <a:lstStyle/>
          <a:p>
            <a:pPr marL="0" lvl="0" indent="0" algn="just" rtl="0">
              <a:buNone/>
            </a:pPr>
            <a:r>
              <a:rPr lang="en-US" sz="2000" dirty="0">
                <a:solidFill>
                  <a:schemeClr val="dk1"/>
                </a:solidFill>
                <a:latin typeface="Aptos Display"/>
              </a:rPr>
              <a:t>Pre-procedure MRI demonstrates the medial LR-5 lesion (purple arrows) in segment 3 of the left hepatic lobe measuring 1.3 cm adjacent to the fissure for ligamentum teres, demonstrating arterial enhancement (A) with venous phase washout (B) consistent with HCC.</a:t>
            </a:r>
            <a:endParaRPr sz="2000" dirty="0">
              <a:solidFill>
                <a:schemeClr val="dk1"/>
              </a:solidFill>
              <a:latin typeface="Aptos Display" panose="020B0004020202020204" pitchFamily="34" charset="0"/>
            </a:endParaRPr>
          </a:p>
        </p:txBody>
      </p:sp>
      <p:sp>
        <p:nvSpPr>
          <p:cNvPr id="31" name="Google Shape;66;p4">
            <a:extLst>
              <a:ext uri="{FF2B5EF4-FFF2-40B4-BE49-F238E27FC236}">
                <a16:creationId xmlns:a16="http://schemas.microsoft.com/office/drawing/2014/main" id="{29229EB2-29CD-AB7B-25A8-9C9B0C6C13E0}"/>
              </a:ext>
            </a:extLst>
          </p:cNvPr>
          <p:cNvSpPr txBox="1">
            <a:spLocks noGrp="1"/>
          </p:cNvSpPr>
          <p:nvPr>
            <p:ph type="title"/>
          </p:nvPr>
        </p:nvSpPr>
        <p:spPr>
          <a:xfrm>
            <a:off x="78286" y="193450"/>
            <a:ext cx="7866000" cy="609265"/>
          </a:xfrm>
          <a:prstGeom prst="rect">
            <a:avLst/>
          </a:prstGeom>
          <a:noFill/>
          <a:ln>
            <a:noFill/>
          </a:ln>
        </p:spPr>
        <p:txBody>
          <a:bodyPr spcFirstLastPara="1" wrap="square" lIns="91425" tIns="45700" rIns="91425" bIns="45700" anchor="b" anchorCtr="0">
            <a:noAutofit/>
          </a:bodyPr>
          <a:lstStyle/>
          <a:p>
            <a:pPr marL="0" lvl="0" indent="0" rtl="0">
              <a:buNone/>
            </a:pPr>
            <a:r>
              <a:rPr lang="en-US" dirty="0">
                <a:latin typeface="Aptos Display"/>
              </a:rPr>
              <a:t>Pre Intervention </a:t>
            </a:r>
            <a:r>
              <a:rPr dirty="0">
                <a:latin typeface="Aptos Display"/>
              </a:rPr>
              <a:t>Imaging</a:t>
            </a:r>
            <a:endParaRPr dirty="0">
              <a:latin typeface="Aptos Display" panose="020B0004020202020204" pitchFamily="34" charset="0"/>
            </a:endParaRPr>
          </a:p>
        </p:txBody>
      </p:sp>
      <p:pic>
        <p:nvPicPr>
          <p:cNvPr id="3" name="Picture 2">
            <a:extLst>
              <a:ext uri="{FF2B5EF4-FFF2-40B4-BE49-F238E27FC236}">
                <a16:creationId xmlns:a16="http://schemas.microsoft.com/office/drawing/2014/main" id="{306F35B8-2D7C-AC75-1717-BD288FAA979D}"/>
              </a:ext>
            </a:extLst>
          </p:cNvPr>
          <p:cNvPicPr>
            <a:picLocks noChangeAspect="1"/>
          </p:cNvPicPr>
          <p:nvPr/>
        </p:nvPicPr>
        <p:blipFill>
          <a:blip r:embed="rId3"/>
          <a:stretch>
            <a:fillRect/>
          </a:stretch>
        </p:blipFill>
        <p:spPr>
          <a:xfrm>
            <a:off x="1121137" y="845126"/>
            <a:ext cx="4703241" cy="4093151"/>
          </a:xfrm>
          <a:prstGeom prst="rect">
            <a:avLst/>
          </a:prstGeom>
        </p:spPr>
      </p:pic>
      <p:pic>
        <p:nvPicPr>
          <p:cNvPr id="5" name="Picture 4">
            <a:extLst>
              <a:ext uri="{FF2B5EF4-FFF2-40B4-BE49-F238E27FC236}">
                <a16:creationId xmlns:a16="http://schemas.microsoft.com/office/drawing/2014/main" id="{159B5362-2BD6-CD47-7EAB-E1AF29AE50CA}"/>
              </a:ext>
            </a:extLst>
          </p:cNvPr>
          <p:cNvPicPr>
            <a:picLocks noChangeAspect="1"/>
          </p:cNvPicPr>
          <p:nvPr/>
        </p:nvPicPr>
        <p:blipFill>
          <a:blip r:embed="rId4"/>
          <a:stretch>
            <a:fillRect/>
          </a:stretch>
        </p:blipFill>
        <p:spPr>
          <a:xfrm>
            <a:off x="6367623" y="854694"/>
            <a:ext cx="4880492" cy="4074014"/>
          </a:xfrm>
          <a:prstGeom prst="rect">
            <a:avLst/>
          </a:prstGeom>
        </p:spPr>
      </p:pic>
      <p:sp>
        <p:nvSpPr>
          <p:cNvPr id="2" name="Down Arrow 1">
            <a:extLst>
              <a:ext uri="{FF2B5EF4-FFF2-40B4-BE49-F238E27FC236}">
                <a16:creationId xmlns:a16="http://schemas.microsoft.com/office/drawing/2014/main" id="{FE4ED565-CF4F-656E-7D22-ACBB6F017D5D}"/>
              </a:ext>
            </a:extLst>
          </p:cNvPr>
          <p:cNvSpPr/>
          <p:nvPr/>
        </p:nvSpPr>
        <p:spPr>
          <a:xfrm rot="2674540">
            <a:off x="8969329" y="881769"/>
            <a:ext cx="318655" cy="8863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A6EBBF9-5B0F-2984-9482-EC4C2A1C8797}"/>
              </a:ext>
            </a:extLst>
          </p:cNvPr>
          <p:cNvSpPr txBox="1"/>
          <p:nvPr/>
        </p:nvSpPr>
        <p:spPr>
          <a:xfrm>
            <a:off x="1121137" y="820044"/>
            <a:ext cx="452270" cy="369332"/>
          </a:xfrm>
          <a:prstGeom prst="rect">
            <a:avLst/>
          </a:prstGeom>
          <a:noFill/>
        </p:spPr>
        <p:txBody>
          <a:bodyPr wrap="square" rtlCol="0">
            <a:spAutoFit/>
          </a:bodyPr>
          <a:lstStyle/>
          <a:p>
            <a:pPr marL="0" indent="0">
              <a:buNone/>
            </a:pPr>
            <a:r>
              <a:rPr lang="en-US" sz="1800" dirty="0">
                <a:solidFill>
                  <a:srgbClr val="FFC000"/>
                </a:solidFill>
              </a:rPr>
              <a:t>A</a:t>
            </a:r>
            <a:endParaRPr sz="1800" dirty="0">
              <a:solidFill>
                <a:srgbClr val="FFC000"/>
              </a:solidFill>
            </a:endParaRPr>
          </a:p>
        </p:txBody>
      </p:sp>
      <p:sp>
        <p:nvSpPr>
          <p:cNvPr id="35" name="TextBox 34">
            <a:extLst>
              <a:ext uri="{FF2B5EF4-FFF2-40B4-BE49-F238E27FC236}">
                <a16:creationId xmlns:a16="http://schemas.microsoft.com/office/drawing/2014/main" id="{60F93CFE-7E6B-A6CC-BECC-CA4093793612}"/>
              </a:ext>
            </a:extLst>
          </p:cNvPr>
          <p:cNvSpPr txBox="1"/>
          <p:nvPr/>
        </p:nvSpPr>
        <p:spPr>
          <a:xfrm>
            <a:off x="6367623" y="820044"/>
            <a:ext cx="354505" cy="369332"/>
          </a:xfrm>
          <a:prstGeom prst="rect">
            <a:avLst/>
          </a:prstGeom>
          <a:noFill/>
        </p:spPr>
        <p:txBody>
          <a:bodyPr wrap="square" rtlCol="0">
            <a:spAutoFit/>
          </a:bodyPr>
          <a:lstStyle/>
          <a:p>
            <a:pPr marL="0" indent="0">
              <a:buNone/>
            </a:pPr>
            <a:r>
              <a:rPr lang="en-US" sz="1800" dirty="0">
                <a:solidFill>
                  <a:srgbClr val="FFC000"/>
                </a:solidFill>
              </a:rPr>
              <a:t>B</a:t>
            </a:r>
            <a:endParaRPr sz="1800" dirty="0">
              <a:solidFill>
                <a:srgbClr val="FFC000"/>
              </a:solidFill>
            </a:endParaRPr>
          </a:p>
        </p:txBody>
      </p:sp>
      <p:sp>
        <p:nvSpPr>
          <p:cNvPr id="6" name="Down Arrow 5">
            <a:extLst>
              <a:ext uri="{FF2B5EF4-FFF2-40B4-BE49-F238E27FC236}">
                <a16:creationId xmlns:a16="http://schemas.microsoft.com/office/drawing/2014/main" id="{65988481-8DE8-D798-E1FF-1758B94A3B70}"/>
              </a:ext>
            </a:extLst>
          </p:cNvPr>
          <p:cNvSpPr/>
          <p:nvPr/>
        </p:nvSpPr>
        <p:spPr>
          <a:xfrm rot="2674540">
            <a:off x="3645447" y="864117"/>
            <a:ext cx="318655" cy="8863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E0BB-A81A-3E1D-213B-2020BB7970A9}"/>
              </a:ext>
            </a:extLst>
          </p:cNvPr>
          <p:cNvSpPr>
            <a:spLocks noGrp="1"/>
          </p:cNvSpPr>
          <p:nvPr>
            <p:ph type="title"/>
          </p:nvPr>
        </p:nvSpPr>
        <p:spPr>
          <a:xfrm>
            <a:off x="0" y="140390"/>
            <a:ext cx="12759018" cy="620002"/>
          </a:xfrm>
        </p:spPr>
        <p:txBody>
          <a:bodyPr>
            <a:noAutofit/>
          </a:bodyPr>
          <a:lstStyle/>
          <a:p>
            <a:r>
              <a:rPr lang="en-US" sz="3900" dirty="0" err="1">
                <a:latin typeface="Aptos Display" panose="020B0004020202020204" pitchFamily="34" charset="0"/>
              </a:rPr>
              <a:t>Intraprocedure</a:t>
            </a:r>
            <a:r>
              <a:rPr lang="en-US" sz="3900" dirty="0">
                <a:latin typeface="Aptos Display" panose="020B0004020202020204" pitchFamily="34" charset="0"/>
              </a:rPr>
              <a:t> Imaging: C-arm CT Hepatic Arteriography</a:t>
            </a:r>
            <a:endParaRPr sz="3900" dirty="0">
              <a:latin typeface="Aptos Display" panose="020B0004020202020204" pitchFamily="34" charset="0"/>
            </a:endParaRPr>
          </a:p>
        </p:txBody>
      </p:sp>
      <p:sp>
        <p:nvSpPr>
          <p:cNvPr id="5" name="Google Shape;76;p7">
            <a:extLst>
              <a:ext uri="{FF2B5EF4-FFF2-40B4-BE49-F238E27FC236}">
                <a16:creationId xmlns:a16="http://schemas.microsoft.com/office/drawing/2014/main" id="{C5A104F2-0F99-8C3A-1F39-33585F0322DD}"/>
              </a:ext>
            </a:extLst>
          </p:cNvPr>
          <p:cNvSpPr txBox="1"/>
          <p:nvPr/>
        </p:nvSpPr>
        <p:spPr>
          <a:xfrm>
            <a:off x="81699" y="5213717"/>
            <a:ext cx="12028601" cy="2177199"/>
          </a:xfrm>
          <a:prstGeom prst="rect">
            <a:avLst/>
          </a:prstGeom>
          <a:noFill/>
          <a:ln>
            <a:noFill/>
          </a:ln>
        </p:spPr>
        <p:txBody>
          <a:bodyPr spcFirstLastPara="1" wrap="square" lIns="91425" tIns="91425" rIns="91425" bIns="91425" anchor="t" anchorCtr="0">
            <a:noAutofit/>
          </a:bodyPr>
          <a:lstStyle/>
          <a:p>
            <a:pPr marL="0" lvl="0" indent="0" algn="just" rtl="0">
              <a:buNone/>
            </a:pPr>
            <a:r>
              <a:rPr lang="en-US" sz="2000" dirty="0">
                <a:solidFill>
                  <a:schemeClr val="dk1"/>
                </a:solidFill>
                <a:latin typeface="Aptos Display"/>
              </a:rPr>
              <a:t>C-arm CTHA via selective left hepatic artery catheterization delineates the </a:t>
            </a:r>
            <a:r>
              <a:rPr lang="en-US" sz="2000" dirty="0" err="1">
                <a:solidFill>
                  <a:schemeClr val="dk1"/>
                </a:solidFill>
                <a:latin typeface="Aptos Display"/>
              </a:rPr>
              <a:t>hypervascular</a:t>
            </a:r>
            <a:r>
              <a:rPr lang="en-US" sz="2000" dirty="0">
                <a:solidFill>
                  <a:schemeClr val="dk1"/>
                </a:solidFill>
                <a:latin typeface="Aptos Display"/>
              </a:rPr>
              <a:t> medial segment 3 tumor (purple arrow) with superior conspicuity (A). Sonographic evaluation also demonstrated the hypoechoic tumor (B).</a:t>
            </a:r>
            <a:endParaRPr sz="2000" dirty="0">
              <a:solidFill>
                <a:schemeClr val="dk1"/>
              </a:solidFill>
              <a:latin typeface="Aptos Display" panose="020B0004020202020204" pitchFamily="34" charset="0"/>
            </a:endParaRPr>
          </a:p>
        </p:txBody>
      </p:sp>
      <p:pic>
        <p:nvPicPr>
          <p:cNvPr id="4" name="Picture 3">
            <a:extLst>
              <a:ext uri="{FF2B5EF4-FFF2-40B4-BE49-F238E27FC236}">
                <a16:creationId xmlns:a16="http://schemas.microsoft.com/office/drawing/2014/main" id="{6D8077CC-D89F-1922-DB02-BC6D319708C6}"/>
              </a:ext>
            </a:extLst>
          </p:cNvPr>
          <p:cNvPicPr>
            <a:picLocks noChangeAspect="1"/>
          </p:cNvPicPr>
          <p:nvPr/>
        </p:nvPicPr>
        <p:blipFill>
          <a:blip r:embed="rId2"/>
          <a:stretch>
            <a:fillRect/>
          </a:stretch>
        </p:blipFill>
        <p:spPr>
          <a:xfrm>
            <a:off x="958889" y="973369"/>
            <a:ext cx="4501038" cy="3895284"/>
          </a:xfrm>
          <a:prstGeom prst="rect">
            <a:avLst/>
          </a:prstGeom>
        </p:spPr>
      </p:pic>
      <p:sp>
        <p:nvSpPr>
          <p:cNvPr id="3" name="Down Arrow 2">
            <a:extLst>
              <a:ext uri="{FF2B5EF4-FFF2-40B4-BE49-F238E27FC236}">
                <a16:creationId xmlns:a16="http://schemas.microsoft.com/office/drawing/2014/main" id="{1F756136-178A-117B-8C70-A06C530E8CF1}"/>
              </a:ext>
            </a:extLst>
          </p:cNvPr>
          <p:cNvSpPr/>
          <p:nvPr/>
        </p:nvSpPr>
        <p:spPr>
          <a:xfrm rot="4852063">
            <a:off x="3485301" y="761646"/>
            <a:ext cx="325260" cy="10812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FF6B376-5BFA-05F3-E376-4752375C7B03}"/>
              </a:ext>
            </a:extLst>
          </p:cNvPr>
          <p:cNvSpPr txBox="1"/>
          <p:nvPr/>
        </p:nvSpPr>
        <p:spPr>
          <a:xfrm>
            <a:off x="958889" y="932924"/>
            <a:ext cx="358374" cy="369332"/>
          </a:xfrm>
          <a:prstGeom prst="rect">
            <a:avLst/>
          </a:prstGeom>
          <a:noFill/>
        </p:spPr>
        <p:txBody>
          <a:bodyPr wrap="square" rtlCol="0">
            <a:spAutoFit/>
          </a:bodyPr>
          <a:lstStyle/>
          <a:p>
            <a:pPr marL="0" indent="0">
              <a:buNone/>
            </a:pPr>
            <a:r>
              <a:rPr lang="en-US" sz="1800" dirty="0">
                <a:solidFill>
                  <a:srgbClr val="FFC000"/>
                </a:solidFill>
              </a:rPr>
              <a:t>A</a:t>
            </a:r>
            <a:endParaRPr sz="1800" dirty="0">
              <a:solidFill>
                <a:srgbClr val="FFC000"/>
              </a:solidFill>
            </a:endParaRPr>
          </a:p>
        </p:txBody>
      </p:sp>
      <p:pic>
        <p:nvPicPr>
          <p:cNvPr id="6" name="Picture 5">
            <a:extLst>
              <a:ext uri="{FF2B5EF4-FFF2-40B4-BE49-F238E27FC236}">
                <a16:creationId xmlns:a16="http://schemas.microsoft.com/office/drawing/2014/main" id="{EA1DB290-4CFD-BF71-B27C-5EB6B771DEB3}"/>
              </a:ext>
            </a:extLst>
          </p:cNvPr>
          <p:cNvPicPr>
            <a:picLocks noChangeAspect="1"/>
          </p:cNvPicPr>
          <p:nvPr/>
        </p:nvPicPr>
        <p:blipFill>
          <a:blip r:embed="rId3"/>
          <a:stretch>
            <a:fillRect/>
          </a:stretch>
        </p:blipFill>
        <p:spPr>
          <a:xfrm>
            <a:off x="6345741" y="973369"/>
            <a:ext cx="4582352" cy="3895284"/>
          </a:xfrm>
          <a:prstGeom prst="rect">
            <a:avLst/>
          </a:prstGeom>
        </p:spPr>
      </p:pic>
      <p:sp>
        <p:nvSpPr>
          <p:cNvPr id="7" name="Down Arrow 6">
            <a:extLst>
              <a:ext uri="{FF2B5EF4-FFF2-40B4-BE49-F238E27FC236}">
                <a16:creationId xmlns:a16="http://schemas.microsoft.com/office/drawing/2014/main" id="{6547D1A9-4F7D-9DF4-A81D-076990B57FD2}"/>
              </a:ext>
            </a:extLst>
          </p:cNvPr>
          <p:cNvSpPr/>
          <p:nvPr/>
        </p:nvSpPr>
        <p:spPr>
          <a:xfrm rot="5976090">
            <a:off x="9124098" y="1989349"/>
            <a:ext cx="325260" cy="10812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5E19353-1C65-FAED-95CB-D0247423379C}"/>
              </a:ext>
            </a:extLst>
          </p:cNvPr>
          <p:cNvSpPr txBox="1"/>
          <p:nvPr/>
        </p:nvSpPr>
        <p:spPr>
          <a:xfrm>
            <a:off x="6373701" y="932924"/>
            <a:ext cx="358374" cy="369332"/>
          </a:xfrm>
          <a:prstGeom prst="rect">
            <a:avLst/>
          </a:prstGeom>
          <a:noFill/>
        </p:spPr>
        <p:txBody>
          <a:bodyPr wrap="square" rtlCol="0">
            <a:spAutoFit/>
          </a:bodyPr>
          <a:lstStyle/>
          <a:p>
            <a:pPr marL="0" indent="0">
              <a:buNone/>
            </a:pPr>
            <a:r>
              <a:rPr lang="en-US" sz="1800" dirty="0">
                <a:solidFill>
                  <a:srgbClr val="FFC000"/>
                </a:solidFill>
              </a:rPr>
              <a:t>B</a:t>
            </a:r>
            <a:endParaRPr sz="1800" dirty="0">
              <a:solidFill>
                <a:srgbClr val="FFC000"/>
              </a:solidFill>
            </a:endParaRPr>
          </a:p>
        </p:txBody>
      </p:sp>
    </p:spTree>
    <p:extLst>
      <p:ext uri="{BB962C8B-B14F-4D97-AF65-F5344CB8AC3E}">
        <p14:creationId xmlns:p14="http://schemas.microsoft.com/office/powerpoint/2010/main" val="35450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87BF-9207-2504-C7BC-1D1751E2458D}"/>
              </a:ext>
            </a:extLst>
          </p:cNvPr>
          <p:cNvSpPr>
            <a:spLocks noGrp="1"/>
          </p:cNvSpPr>
          <p:nvPr>
            <p:ph type="title"/>
          </p:nvPr>
        </p:nvSpPr>
        <p:spPr>
          <a:xfrm>
            <a:off x="0" y="-92170"/>
            <a:ext cx="11417641" cy="1134247"/>
          </a:xfrm>
        </p:spPr>
        <p:txBody>
          <a:bodyPr/>
          <a:lstStyle/>
          <a:p>
            <a:r>
              <a:rPr lang="en-US" dirty="0">
                <a:latin typeface="Aptos Display" panose="020B0004020202020204" pitchFamily="34" charset="0"/>
              </a:rPr>
              <a:t>Procedure: </a:t>
            </a:r>
            <a:r>
              <a:rPr lang="en-US" dirty="0" err="1">
                <a:latin typeface="Aptos Display" panose="020B0004020202020204" pitchFamily="34" charset="0"/>
              </a:rPr>
              <a:t>HepACAGA</a:t>
            </a:r>
            <a:r>
              <a:rPr lang="en-US" dirty="0">
                <a:latin typeface="Aptos Display" panose="020B0004020202020204" pitchFamily="34" charset="0"/>
              </a:rPr>
              <a:t> Technique</a:t>
            </a:r>
            <a:endParaRPr dirty="0">
              <a:latin typeface="Aptos Display" panose="020B0004020202020204" pitchFamily="34" charset="0"/>
            </a:endParaRPr>
          </a:p>
        </p:txBody>
      </p:sp>
      <p:sp>
        <p:nvSpPr>
          <p:cNvPr id="3" name="TextBox 2">
            <a:extLst>
              <a:ext uri="{FF2B5EF4-FFF2-40B4-BE49-F238E27FC236}">
                <a16:creationId xmlns:a16="http://schemas.microsoft.com/office/drawing/2014/main" id="{95A3508E-C514-A5E0-522E-0D82A3986CF7}"/>
              </a:ext>
            </a:extLst>
          </p:cNvPr>
          <p:cNvSpPr txBox="1"/>
          <p:nvPr/>
        </p:nvSpPr>
        <p:spPr>
          <a:xfrm>
            <a:off x="7006974" y="612844"/>
            <a:ext cx="4996635" cy="5632311"/>
          </a:xfrm>
          <a:prstGeom prst="rect">
            <a:avLst/>
          </a:prstGeom>
          <a:noFill/>
        </p:spPr>
        <p:txBody>
          <a:bodyPr wrap="square">
            <a:spAutoFit/>
          </a:bodyPr>
          <a:lstStyle/>
          <a:p>
            <a:pPr marL="406400" indent="-203200" algn="just">
              <a:buChar char="•"/>
            </a:pPr>
            <a:endParaRPr lang="en-US" sz="2000" dirty="0">
              <a:latin typeface="Aptos Display"/>
            </a:endParaRPr>
          </a:p>
          <a:p>
            <a:pPr marL="406400" indent="-203200" algn="just">
              <a:buFont typeface="Arial"/>
              <a:buChar char="•"/>
            </a:pPr>
            <a:r>
              <a:rPr lang="en-US" sz="2000" dirty="0">
                <a:latin typeface="Aptos Display"/>
              </a:rPr>
              <a:t>The </a:t>
            </a:r>
            <a:r>
              <a:rPr lang="en-US" sz="2000" dirty="0" err="1">
                <a:latin typeface="Aptos Display"/>
              </a:rPr>
              <a:t>HepACAGA</a:t>
            </a:r>
            <a:r>
              <a:rPr lang="en-US" sz="2000" dirty="0">
                <a:latin typeface="Aptos Display"/>
              </a:rPr>
              <a:t> procedure was performed entirely in the angiography suite under general anesthesia [1]. Right common femoral artery access was obtained. After catheterization of the celiac axis, a microcatheter was advanced into the left hepatic artery for performance of the C-arm CTHA.  </a:t>
            </a:r>
          </a:p>
          <a:p>
            <a:pPr marL="203200" algn="just"/>
            <a:endParaRPr lang="en-US" sz="2000" dirty="0">
              <a:latin typeface="Aptos Display"/>
            </a:endParaRPr>
          </a:p>
          <a:p>
            <a:pPr marL="406400" indent="-203200" algn="just">
              <a:buChar char="•"/>
            </a:pPr>
            <a:r>
              <a:rPr lang="en-US" sz="2000" dirty="0">
                <a:solidFill>
                  <a:schemeClr val="tx1"/>
                </a:solidFill>
                <a:latin typeface="Aptos Display"/>
              </a:rPr>
              <a:t>Using contrast-enhanced CBCT (A) and ultrasound guidance, a Varian microwave antenna was placed through the targeted lesion.  This was confirmed by repeat contrast enhanced CBCT (B).</a:t>
            </a:r>
            <a:r>
              <a:rPr lang="en-US" sz="2000" dirty="0">
                <a:latin typeface="Aptos Display"/>
              </a:rPr>
              <a:t> NS </a:t>
            </a:r>
            <a:r>
              <a:rPr lang="en-US" sz="2000" dirty="0" err="1">
                <a:latin typeface="Aptos Display"/>
              </a:rPr>
              <a:t>hydrodissection</a:t>
            </a:r>
            <a:r>
              <a:rPr lang="en-US" sz="2000" dirty="0">
                <a:latin typeface="Aptos Display"/>
              </a:rPr>
              <a:t> was performed for protection of the anterior abdominal wall and colon </a:t>
            </a:r>
            <a:r>
              <a:rPr lang="en-US" sz="2000" dirty="0">
                <a:solidFill>
                  <a:schemeClr val="tx1"/>
                </a:solidFill>
                <a:latin typeface="Aptos Display"/>
              </a:rPr>
              <a:t>adjacent to the medial lesion. </a:t>
            </a:r>
            <a:endParaRPr sz="2000" dirty="0">
              <a:solidFill>
                <a:schemeClr val="tx1"/>
              </a:solidFill>
              <a:latin typeface="Aptos Display"/>
            </a:endParaRPr>
          </a:p>
        </p:txBody>
      </p:sp>
      <p:pic>
        <p:nvPicPr>
          <p:cNvPr id="6" name="Picture 5">
            <a:extLst>
              <a:ext uri="{FF2B5EF4-FFF2-40B4-BE49-F238E27FC236}">
                <a16:creationId xmlns:a16="http://schemas.microsoft.com/office/drawing/2014/main" id="{1F2F8EE0-7311-329C-FB7D-7DDE455C34A5}"/>
              </a:ext>
            </a:extLst>
          </p:cNvPr>
          <p:cNvPicPr>
            <a:picLocks noChangeAspect="1"/>
          </p:cNvPicPr>
          <p:nvPr/>
        </p:nvPicPr>
        <p:blipFill>
          <a:blip r:embed="rId2"/>
          <a:stretch>
            <a:fillRect/>
          </a:stretch>
        </p:blipFill>
        <p:spPr>
          <a:xfrm>
            <a:off x="71419" y="782856"/>
            <a:ext cx="3702762" cy="3122290"/>
          </a:xfrm>
          <a:prstGeom prst="rect">
            <a:avLst/>
          </a:prstGeom>
        </p:spPr>
      </p:pic>
      <p:pic>
        <p:nvPicPr>
          <p:cNvPr id="9" name="Picture 8">
            <a:extLst>
              <a:ext uri="{FF2B5EF4-FFF2-40B4-BE49-F238E27FC236}">
                <a16:creationId xmlns:a16="http://schemas.microsoft.com/office/drawing/2014/main" id="{9E3BFC9E-5B99-D084-14B1-697ECF80941F}"/>
              </a:ext>
            </a:extLst>
          </p:cNvPr>
          <p:cNvPicPr>
            <a:picLocks noChangeAspect="1"/>
          </p:cNvPicPr>
          <p:nvPr/>
        </p:nvPicPr>
        <p:blipFill>
          <a:blip r:embed="rId3"/>
          <a:stretch>
            <a:fillRect/>
          </a:stretch>
        </p:blipFill>
        <p:spPr>
          <a:xfrm>
            <a:off x="3845599" y="2814375"/>
            <a:ext cx="3416307" cy="3430779"/>
          </a:xfrm>
          <a:prstGeom prst="rect">
            <a:avLst/>
          </a:prstGeom>
        </p:spPr>
      </p:pic>
      <p:sp>
        <p:nvSpPr>
          <p:cNvPr id="4" name="TextBox 3">
            <a:extLst>
              <a:ext uri="{FF2B5EF4-FFF2-40B4-BE49-F238E27FC236}">
                <a16:creationId xmlns:a16="http://schemas.microsoft.com/office/drawing/2014/main" id="{3D860F3B-E26E-E2FD-872F-2BC809C62179}"/>
              </a:ext>
            </a:extLst>
          </p:cNvPr>
          <p:cNvSpPr txBox="1"/>
          <p:nvPr/>
        </p:nvSpPr>
        <p:spPr>
          <a:xfrm>
            <a:off x="188391" y="886672"/>
            <a:ext cx="1524812" cy="307777"/>
          </a:xfrm>
          <a:prstGeom prst="rect">
            <a:avLst/>
          </a:prstGeom>
          <a:noFill/>
        </p:spPr>
        <p:txBody>
          <a:bodyPr wrap="square" rtlCol="0">
            <a:spAutoFit/>
          </a:bodyPr>
          <a:lstStyle/>
          <a:p>
            <a:pPr marL="0" indent="0">
              <a:buNone/>
            </a:pPr>
            <a:r>
              <a:rPr lang="en-US" dirty="0">
                <a:solidFill>
                  <a:srgbClr val="FFC000"/>
                </a:solidFill>
              </a:rPr>
              <a:t>A</a:t>
            </a:r>
            <a:endParaRPr dirty="0">
              <a:solidFill>
                <a:srgbClr val="FFC000"/>
              </a:solidFill>
            </a:endParaRPr>
          </a:p>
        </p:txBody>
      </p:sp>
      <p:sp>
        <p:nvSpPr>
          <p:cNvPr id="7" name="TextBox 6">
            <a:extLst>
              <a:ext uri="{FF2B5EF4-FFF2-40B4-BE49-F238E27FC236}">
                <a16:creationId xmlns:a16="http://schemas.microsoft.com/office/drawing/2014/main" id="{56728E20-8D09-4E5C-9F5C-7644EA8BA113}"/>
              </a:ext>
            </a:extLst>
          </p:cNvPr>
          <p:cNvSpPr txBox="1"/>
          <p:nvPr/>
        </p:nvSpPr>
        <p:spPr>
          <a:xfrm>
            <a:off x="3929685" y="2932423"/>
            <a:ext cx="2085644" cy="307777"/>
          </a:xfrm>
          <a:prstGeom prst="rect">
            <a:avLst/>
          </a:prstGeom>
          <a:noFill/>
        </p:spPr>
        <p:txBody>
          <a:bodyPr wrap="square" rtlCol="0">
            <a:spAutoFit/>
          </a:bodyPr>
          <a:lstStyle/>
          <a:p>
            <a:pPr marL="0" indent="0">
              <a:buNone/>
            </a:pPr>
            <a:r>
              <a:rPr lang="en-US" dirty="0">
                <a:solidFill>
                  <a:srgbClr val="FFC000"/>
                </a:solidFill>
              </a:rPr>
              <a:t>B</a:t>
            </a:r>
            <a:endParaRPr dirty="0">
              <a:solidFill>
                <a:srgbClr val="FFC000"/>
              </a:solidFill>
            </a:endParaRPr>
          </a:p>
        </p:txBody>
      </p:sp>
    </p:spTree>
    <p:extLst>
      <p:ext uri="{BB962C8B-B14F-4D97-AF65-F5344CB8AC3E}">
        <p14:creationId xmlns:p14="http://schemas.microsoft.com/office/powerpoint/2010/main" val="128301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6" name="Google Shape;86;g394ed53f653_5_2"/>
          <p:cNvSpPr txBox="1"/>
          <p:nvPr/>
        </p:nvSpPr>
        <p:spPr>
          <a:xfrm>
            <a:off x="5881412" y="4459209"/>
            <a:ext cx="4219500" cy="511200"/>
          </a:xfrm>
          <a:prstGeom prst="rect">
            <a:avLst/>
          </a:prstGeom>
          <a:noFill/>
          <a:ln>
            <a:noFill/>
          </a:ln>
        </p:spPr>
        <p:txBody>
          <a:bodyPr spcFirstLastPara="1" wrap="square" lIns="87525" tIns="87525" rIns="87525" bIns="87525" anchor="t" anchorCtr="0">
            <a:noAutofit/>
          </a:bodyPr>
          <a:lstStyle/>
          <a:p>
            <a:pPr marL="0" lvl="0" indent="0" algn="ctr" rtl="0">
              <a:buNone/>
            </a:pPr>
            <a:r>
              <a:rPr sz="1451">
                <a:solidFill>
                  <a:schemeClr val="lt1"/>
                </a:solidFill>
              </a:rPr>
              <a:t>Post-ablation cone beam CT</a:t>
            </a:r>
            <a:endParaRPr sz="1451" dirty="0">
              <a:solidFill>
                <a:schemeClr val="lt1"/>
              </a:solidFill>
            </a:endParaRPr>
          </a:p>
        </p:txBody>
      </p:sp>
      <p:sp>
        <p:nvSpPr>
          <p:cNvPr id="2" name="Google Shape;104;p6">
            <a:extLst>
              <a:ext uri="{FF2B5EF4-FFF2-40B4-BE49-F238E27FC236}">
                <a16:creationId xmlns:a16="http://schemas.microsoft.com/office/drawing/2014/main" id="{6DEE7DBC-2FC5-E5D8-56D2-5AC2CC31A458}"/>
              </a:ext>
            </a:extLst>
          </p:cNvPr>
          <p:cNvSpPr txBox="1">
            <a:spLocks noGrp="1"/>
          </p:cNvSpPr>
          <p:nvPr>
            <p:ph type="title"/>
          </p:nvPr>
        </p:nvSpPr>
        <p:spPr>
          <a:xfrm>
            <a:off x="196230" y="-133688"/>
            <a:ext cx="9691482" cy="1134300"/>
          </a:xfrm>
          <a:prstGeom prst="rect">
            <a:avLst/>
          </a:prstGeom>
          <a:noFill/>
          <a:ln>
            <a:noFill/>
          </a:ln>
        </p:spPr>
        <p:txBody>
          <a:bodyPr spcFirstLastPara="1" wrap="square" lIns="91425" tIns="45700" rIns="91425" bIns="45700" anchor="ctr" anchorCtr="0">
            <a:normAutofit fontScale="90000"/>
          </a:bodyPr>
          <a:lstStyle/>
          <a:p>
            <a:pPr lvl="0"/>
            <a:r>
              <a:rPr lang="en-US" sz="4400" dirty="0">
                <a:latin typeface="Aptos Display"/>
              </a:rPr>
              <a:t>Procedure</a:t>
            </a:r>
            <a:r>
              <a:rPr lang="en-US" dirty="0">
                <a:latin typeface="Aptos Display"/>
              </a:rPr>
              <a:t>: Ablation and Margin Assessment</a:t>
            </a:r>
            <a:endParaRPr dirty="0">
              <a:latin typeface="Aptos Display" panose="020B0004020202020204" pitchFamily="34" charset="0"/>
            </a:endParaRPr>
          </a:p>
        </p:txBody>
      </p:sp>
      <p:sp>
        <p:nvSpPr>
          <p:cNvPr id="7" name="TextBox 6">
            <a:extLst>
              <a:ext uri="{FF2B5EF4-FFF2-40B4-BE49-F238E27FC236}">
                <a16:creationId xmlns:a16="http://schemas.microsoft.com/office/drawing/2014/main" id="{6E3A1761-02ED-C330-F6E1-6946FC643F9E}"/>
              </a:ext>
            </a:extLst>
          </p:cNvPr>
          <p:cNvSpPr txBox="1"/>
          <p:nvPr/>
        </p:nvSpPr>
        <p:spPr>
          <a:xfrm>
            <a:off x="0" y="4795300"/>
            <a:ext cx="11942956" cy="1323439"/>
          </a:xfrm>
          <a:prstGeom prst="rect">
            <a:avLst/>
          </a:prstGeom>
          <a:noFill/>
        </p:spPr>
        <p:txBody>
          <a:bodyPr wrap="square">
            <a:spAutoFit/>
          </a:bodyPr>
          <a:lstStyle/>
          <a:p>
            <a:pPr marL="546100" indent="-342900" algn="just">
              <a:buFont typeface="Arial" panose="020B0604020202020204" pitchFamily="34" charset="0"/>
              <a:buChar char="•"/>
            </a:pPr>
            <a:r>
              <a:rPr lang="en-US" sz="2000" dirty="0">
                <a:latin typeface="Aptos Display"/>
              </a:rPr>
              <a:t>The lateral segment 3 lesion was poorly visualized and in close proximity to the stomach posteriorly, precluding </a:t>
            </a:r>
            <a:r>
              <a:rPr lang="en-US" sz="2000" dirty="0" err="1">
                <a:latin typeface="Aptos Display"/>
              </a:rPr>
              <a:t>hydrodissection</a:t>
            </a:r>
            <a:r>
              <a:rPr lang="en-US" sz="2000" dirty="0">
                <a:latin typeface="Aptos Display"/>
              </a:rPr>
              <a:t> and safe thermal ablation. Per the </a:t>
            </a:r>
            <a:r>
              <a:rPr lang="en-US" sz="2000" dirty="0" err="1">
                <a:latin typeface="Aptos Display"/>
              </a:rPr>
              <a:t>HepACAGA</a:t>
            </a:r>
            <a:r>
              <a:rPr lang="en-US" sz="2000" dirty="0">
                <a:latin typeface="Aptos Display"/>
              </a:rPr>
              <a:t> workflow advantage, the intra-arterial catheter was already in position which enabled immediate Y90 mapping for planned future Y90 radiation segmentectomy without requiring a separate procedure.</a:t>
            </a:r>
          </a:p>
        </p:txBody>
      </p:sp>
      <p:pic>
        <p:nvPicPr>
          <p:cNvPr id="6" name="Picture 5">
            <a:extLst>
              <a:ext uri="{FF2B5EF4-FFF2-40B4-BE49-F238E27FC236}">
                <a16:creationId xmlns:a16="http://schemas.microsoft.com/office/drawing/2014/main" id="{8E96AC9B-F5B6-99F2-5EFD-22BFA07D6E34}"/>
              </a:ext>
            </a:extLst>
          </p:cNvPr>
          <p:cNvPicPr>
            <a:picLocks noChangeAspect="1"/>
          </p:cNvPicPr>
          <p:nvPr/>
        </p:nvPicPr>
        <p:blipFill>
          <a:blip r:embed="rId3"/>
          <a:stretch>
            <a:fillRect/>
          </a:stretch>
        </p:blipFill>
        <p:spPr>
          <a:xfrm>
            <a:off x="4426610" y="789404"/>
            <a:ext cx="3726248" cy="3868225"/>
          </a:xfrm>
          <a:prstGeom prst="rect">
            <a:avLst/>
          </a:prstGeom>
        </p:spPr>
      </p:pic>
      <p:pic>
        <p:nvPicPr>
          <p:cNvPr id="12" name="Picture 11">
            <a:extLst>
              <a:ext uri="{FF2B5EF4-FFF2-40B4-BE49-F238E27FC236}">
                <a16:creationId xmlns:a16="http://schemas.microsoft.com/office/drawing/2014/main" id="{76567B10-08FD-36AD-F6D6-4F51C2A29D1C}"/>
              </a:ext>
            </a:extLst>
          </p:cNvPr>
          <p:cNvPicPr>
            <a:picLocks noChangeAspect="1"/>
          </p:cNvPicPr>
          <p:nvPr/>
        </p:nvPicPr>
        <p:blipFill>
          <a:blip r:embed="rId4"/>
          <a:stretch>
            <a:fillRect/>
          </a:stretch>
        </p:blipFill>
        <p:spPr>
          <a:xfrm>
            <a:off x="92074" y="789404"/>
            <a:ext cx="4182173" cy="3833260"/>
          </a:xfrm>
          <a:prstGeom prst="rect">
            <a:avLst/>
          </a:prstGeom>
        </p:spPr>
      </p:pic>
      <p:sp>
        <p:nvSpPr>
          <p:cNvPr id="5" name="Donut 4">
            <a:extLst>
              <a:ext uri="{FF2B5EF4-FFF2-40B4-BE49-F238E27FC236}">
                <a16:creationId xmlns:a16="http://schemas.microsoft.com/office/drawing/2014/main" id="{DBCDA6A5-F321-2294-3947-12C2614E4CEA}"/>
              </a:ext>
            </a:extLst>
          </p:cNvPr>
          <p:cNvSpPr/>
          <p:nvPr/>
        </p:nvSpPr>
        <p:spPr>
          <a:xfrm>
            <a:off x="5217306" y="1173248"/>
            <a:ext cx="1302707" cy="1134299"/>
          </a:xfrm>
          <a:prstGeom prst="donut">
            <a:avLst>
              <a:gd name="adj" fmla="val 1037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A67D5D72-B443-14ED-B1C9-86DFB82F923C}"/>
              </a:ext>
            </a:extLst>
          </p:cNvPr>
          <p:cNvSpPr txBox="1"/>
          <p:nvPr/>
        </p:nvSpPr>
        <p:spPr>
          <a:xfrm>
            <a:off x="4541755" y="803916"/>
            <a:ext cx="523188" cy="369332"/>
          </a:xfrm>
          <a:prstGeom prst="rect">
            <a:avLst/>
          </a:prstGeom>
          <a:noFill/>
        </p:spPr>
        <p:txBody>
          <a:bodyPr wrap="square">
            <a:spAutoFit/>
          </a:bodyPr>
          <a:lstStyle/>
          <a:p>
            <a:r>
              <a:rPr lang="en-US" sz="1800" dirty="0">
                <a:solidFill>
                  <a:srgbClr val="FFC000"/>
                </a:solidFill>
              </a:rPr>
              <a:t>B</a:t>
            </a:r>
            <a:endParaRPr lang="en-US" sz="1800" dirty="0"/>
          </a:p>
        </p:txBody>
      </p:sp>
      <p:sp>
        <p:nvSpPr>
          <p:cNvPr id="8" name="TextBox 7">
            <a:extLst>
              <a:ext uri="{FF2B5EF4-FFF2-40B4-BE49-F238E27FC236}">
                <a16:creationId xmlns:a16="http://schemas.microsoft.com/office/drawing/2014/main" id="{7522EF2F-5B91-4AC3-53A6-A3909F2362C2}"/>
              </a:ext>
            </a:extLst>
          </p:cNvPr>
          <p:cNvSpPr txBox="1"/>
          <p:nvPr/>
        </p:nvSpPr>
        <p:spPr>
          <a:xfrm>
            <a:off x="66461" y="838881"/>
            <a:ext cx="2458066" cy="369332"/>
          </a:xfrm>
          <a:prstGeom prst="rect">
            <a:avLst/>
          </a:prstGeom>
          <a:noFill/>
        </p:spPr>
        <p:txBody>
          <a:bodyPr wrap="square" rtlCol="0">
            <a:spAutoFit/>
          </a:bodyPr>
          <a:lstStyle/>
          <a:p>
            <a:pPr marL="0" indent="0">
              <a:buNone/>
            </a:pPr>
            <a:r>
              <a:rPr lang="en-US" sz="1800" dirty="0">
                <a:solidFill>
                  <a:srgbClr val="FFC000"/>
                </a:solidFill>
              </a:rPr>
              <a:t>A</a:t>
            </a:r>
            <a:r>
              <a:rPr lang="en-US" dirty="0">
                <a:latin typeface="Aptos Display"/>
              </a:rPr>
              <a:t> </a:t>
            </a:r>
            <a:endParaRPr lang="en-US" dirty="0">
              <a:solidFill>
                <a:srgbClr val="FFC000"/>
              </a:solidFill>
            </a:endParaRPr>
          </a:p>
        </p:txBody>
      </p:sp>
      <p:sp>
        <p:nvSpPr>
          <p:cNvPr id="3" name="TextBox 2">
            <a:extLst>
              <a:ext uri="{FF2B5EF4-FFF2-40B4-BE49-F238E27FC236}">
                <a16:creationId xmlns:a16="http://schemas.microsoft.com/office/drawing/2014/main" id="{0E0508F0-20E9-A4A9-7FEA-905357E4C392}"/>
              </a:ext>
            </a:extLst>
          </p:cNvPr>
          <p:cNvSpPr txBox="1"/>
          <p:nvPr/>
        </p:nvSpPr>
        <p:spPr>
          <a:xfrm>
            <a:off x="8152858" y="734491"/>
            <a:ext cx="4034770" cy="4108817"/>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Aptos Display"/>
              </a:rPr>
              <a:t>Initial ablation was performed at 90 W for 2.5 minutes with real-time ultrasound visualization monitoring of microbubble formation (purple arrow) (A). The antenna was repositioned more inferiorly and a second ablation at 90 W for 2.5 minutes was performed. Completion contrast-enhanced cone beam CT demonstrated adequate ablation zone coverage (purple circle) with appropriate margins of the target lesion (B).</a:t>
            </a:r>
          </a:p>
          <a:p>
            <a:endParaRPr lang="en-US" dirty="0"/>
          </a:p>
        </p:txBody>
      </p:sp>
      <p:sp>
        <p:nvSpPr>
          <p:cNvPr id="4" name="Down Arrow 3">
            <a:extLst>
              <a:ext uri="{FF2B5EF4-FFF2-40B4-BE49-F238E27FC236}">
                <a16:creationId xmlns:a16="http://schemas.microsoft.com/office/drawing/2014/main" id="{FA0E441E-0F02-BF9E-AAEF-452AA6890AC6}"/>
              </a:ext>
            </a:extLst>
          </p:cNvPr>
          <p:cNvSpPr/>
          <p:nvPr/>
        </p:nvSpPr>
        <p:spPr>
          <a:xfrm rot="6314940">
            <a:off x="2840308" y="2312455"/>
            <a:ext cx="325260" cy="9983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91B10D84-2C35-2DB1-B10E-428B500D8C14}"/>
            </a:ext>
          </a:extLst>
        </p:cNvPr>
        <p:cNvGrpSpPr/>
        <p:nvPr/>
      </p:nvGrpSpPr>
      <p:grpSpPr>
        <a:xfrm>
          <a:off x="0" y="0"/>
          <a:ext cx="0" cy="0"/>
          <a:chOff x="0" y="0"/>
          <a:chExt cx="0" cy="0"/>
        </a:xfrm>
      </p:grpSpPr>
      <p:sp>
        <p:nvSpPr>
          <p:cNvPr id="86" name="Google Shape;86;g394ed53f653_5_2">
            <a:extLst>
              <a:ext uri="{FF2B5EF4-FFF2-40B4-BE49-F238E27FC236}">
                <a16:creationId xmlns:a16="http://schemas.microsoft.com/office/drawing/2014/main" id="{6199227F-1787-23BF-49FC-27911CF7B6B5}"/>
              </a:ext>
            </a:extLst>
          </p:cNvPr>
          <p:cNvSpPr txBox="1"/>
          <p:nvPr/>
        </p:nvSpPr>
        <p:spPr>
          <a:xfrm>
            <a:off x="5881412" y="4459209"/>
            <a:ext cx="4219500" cy="511200"/>
          </a:xfrm>
          <a:prstGeom prst="rect">
            <a:avLst/>
          </a:prstGeom>
          <a:noFill/>
          <a:ln>
            <a:noFill/>
          </a:ln>
        </p:spPr>
        <p:txBody>
          <a:bodyPr spcFirstLastPara="1" wrap="square" lIns="87525" tIns="87525" rIns="87525" bIns="87525" anchor="t" anchorCtr="0">
            <a:noAutofit/>
          </a:bodyPr>
          <a:lstStyle/>
          <a:p>
            <a:pPr marL="0" lvl="0" indent="0" algn="ctr" rtl="0">
              <a:buNone/>
            </a:pPr>
            <a:r>
              <a:rPr sz="1451">
                <a:solidFill>
                  <a:schemeClr val="lt1"/>
                </a:solidFill>
              </a:rPr>
              <a:t>Post-ablation cone beam CT</a:t>
            </a:r>
            <a:endParaRPr sz="1451" dirty="0">
              <a:solidFill>
                <a:schemeClr val="lt1"/>
              </a:solidFill>
            </a:endParaRPr>
          </a:p>
        </p:txBody>
      </p:sp>
      <p:sp>
        <p:nvSpPr>
          <p:cNvPr id="2" name="Google Shape;104;p6">
            <a:extLst>
              <a:ext uri="{FF2B5EF4-FFF2-40B4-BE49-F238E27FC236}">
                <a16:creationId xmlns:a16="http://schemas.microsoft.com/office/drawing/2014/main" id="{E8575D45-4712-C28A-551D-D6C7A032A40F}"/>
              </a:ext>
            </a:extLst>
          </p:cNvPr>
          <p:cNvSpPr txBox="1">
            <a:spLocks noGrp="1"/>
          </p:cNvSpPr>
          <p:nvPr>
            <p:ph type="title"/>
          </p:nvPr>
        </p:nvSpPr>
        <p:spPr>
          <a:xfrm>
            <a:off x="196230" y="-133688"/>
            <a:ext cx="9691482" cy="1134300"/>
          </a:xfrm>
          <a:prstGeom prst="rect">
            <a:avLst/>
          </a:prstGeom>
          <a:noFill/>
          <a:ln>
            <a:noFill/>
          </a:ln>
        </p:spPr>
        <p:txBody>
          <a:bodyPr spcFirstLastPara="1" wrap="square" lIns="91425" tIns="45700" rIns="91425" bIns="45700" anchor="ctr" anchorCtr="0">
            <a:normAutofit/>
          </a:bodyPr>
          <a:lstStyle/>
          <a:p>
            <a:pPr lvl="0"/>
            <a:r>
              <a:rPr lang="en-US" dirty="0">
                <a:latin typeface="Aptos Display"/>
              </a:rPr>
              <a:t>Technical Details</a:t>
            </a:r>
            <a:endParaRPr dirty="0">
              <a:latin typeface="Aptos Display" panose="020B0004020202020204" pitchFamily="34" charset="0"/>
            </a:endParaRPr>
          </a:p>
        </p:txBody>
      </p:sp>
      <p:sp>
        <p:nvSpPr>
          <p:cNvPr id="7" name="TextBox 6">
            <a:extLst>
              <a:ext uri="{FF2B5EF4-FFF2-40B4-BE49-F238E27FC236}">
                <a16:creationId xmlns:a16="http://schemas.microsoft.com/office/drawing/2014/main" id="{9C441767-9B0D-4BEE-9097-315BDBDBFC15}"/>
              </a:ext>
            </a:extLst>
          </p:cNvPr>
          <p:cNvSpPr txBox="1"/>
          <p:nvPr/>
        </p:nvSpPr>
        <p:spPr>
          <a:xfrm>
            <a:off x="196230" y="1000612"/>
            <a:ext cx="10472928" cy="4401205"/>
          </a:xfrm>
          <a:prstGeom prst="rect">
            <a:avLst/>
          </a:prstGeom>
          <a:noFill/>
        </p:spPr>
        <p:txBody>
          <a:bodyPr wrap="square">
            <a:spAutoFit/>
          </a:bodyPr>
          <a:lstStyle/>
          <a:p>
            <a:pPr marL="406400" indent="-203200" algn="just">
              <a:buChar char="•"/>
            </a:pPr>
            <a:r>
              <a:rPr lang="en-US" sz="2000" dirty="0" err="1">
                <a:latin typeface="Aptos Display"/>
              </a:rPr>
              <a:t>HepACAGA</a:t>
            </a:r>
            <a:r>
              <a:rPr lang="en-US" sz="2000" dirty="0">
                <a:latin typeface="Aptos Display"/>
              </a:rPr>
              <a:t> Procedure Details</a:t>
            </a:r>
          </a:p>
          <a:p>
            <a:pPr marL="203200" algn="just"/>
            <a:endParaRPr lang="en-US" sz="2000" dirty="0">
              <a:latin typeface="Aptos Display"/>
            </a:endParaRPr>
          </a:p>
          <a:p>
            <a:pPr marL="406400" indent="-203200" algn="just">
              <a:buChar char="•"/>
            </a:pPr>
            <a:r>
              <a:rPr lang="en-US" sz="2000" dirty="0">
                <a:latin typeface="Aptos Display"/>
              </a:rPr>
              <a:t>Access: Right common femoral artery, 6 Fr sheath</a:t>
            </a:r>
          </a:p>
          <a:p>
            <a:pPr marL="406400" indent="-203200" algn="just">
              <a:buChar char="•"/>
            </a:pPr>
            <a:r>
              <a:rPr lang="en-US" sz="2000" dirty="0">
                <a:latin typeface="Aptos Display"/>
              </a:rPr>
              <a:t>Catheter: Diagnostic 5F C2 catheter celiac axis, 2F </a:t>
            </a:r>
            <a:r>
              <a:rPr lang="en-US" sz="2000" dirty="0" err="1">
                <a:latin typeface="Aptos Display"/>
              </a:rPr>
              <a:t>Truselect</a:t>
            </a:r>
            <a:r>
              <a:rPr lang="en-US" sz="2000" dirty="0">
                <a:latin typeface="Aptos Display"/>
              </a:rPr>
              <a:t> microcatheter left hepatic artery</a:t>
            </a:r>
          </a:p>
          <a:p>
            <a:pPr marL="406400" indent="-203200" algn="just">
              <a:buChar char="•"/>
            </a:pPr>
            <a:r>
              <a:rPr lang="en-US" sz="2000" dirty="0">
                <a:latin typeface="Aptos Display"/>
              </a:rPr>
              <a:t>Guidance: C-arm CTHA + ultrasound</a:t>
            </a:r>
          </a:p>
          <a:p>
            <a:pPr marL="406400" indent="-203200" algn="just">
              <a:buChar char="•"/>
            </a:pPr>
            <a:r>
              <a:rPr lang="en-US" sz="2000" dirty="0">
                <a:latin typeface="Aptos Display"/>
              </a:rPr>
              <a:t>Ablation device: Varian </a:t>
            </a:r>
            <a:r>
              <a:rPr lang="en-US" sz="2000" dirty="0" err="1">
                <a:latin typeface="Aptos Display"/>
              </a:rPr>
              <a:t>IntelliBlate</a:t>
            </a:r>
            <a:r>
              <a:rPr lang="en-US" sz="2000" dirty="0">
                <a:latin typeface="Aptos Display"/>
              </a:rPr>
              <a:t> microwave system</a:t>
            </a:r>
          </a:p>
          <a:p>
            <a:pPr marL="406400" indent="-203200" algn="just">
              <a:buChar char="•"/>
            </a:pPr>
            <a:r>
              <a:rPr lang="en-US" sz="2000" dirty="0">
                <a:latin typeface="Aptos Display"/>
              </a:rPr>
              <a:t>Ablation protocol: 90 W × 5 minutes × 2 applications with repositioning</a:t>
            </a:r>
          </a:p>
          <a:p>
            <a:pPr marL="406400" indent="-203200" algn="just">
              <a:buChar char="•"/>
            </a:pPr>
            <a:r>
              <a:rPr lang="en-US" sz="2000" dirty="0" err="1">
                <a:latin typeface="Aptos Display"/>
              </a:rPr>
              <a:t>Hydrodissection</a:t>
            </a:r>
            <a:r>
              <a:rPr lang="en-US" sz="2000" dirty="0">
                <a:latin typeface="Aptos Display"/>
              </a:rPr>
              <a:t>: NS for anterior abdominal wall and colon protection</a:t>
            </a:r>
          </a:p>
          <a:p>
            <a:pPr marL="406400" indent="-203200" algn="just">
              <a:buChar char="•"/>
            </a:pPr>
            <a:r>
              <a:rPr lang="en-US" sz="2000" dirty="0">
                <a:latin typeface="Aptos Display"/>
              </a:rPr>
              <a:t>Margin assessment: Pre- and post-ablation contrast-enhanced cone beam CT</a:t>
            </a:r>
          </a:p>
          <a:p>
            <a:pPr marL="406400" indent="-203200" algn="just">
              <a:buChar char="•"/>
            </a:pPr>
            <a:r>
              <a:rPr lang="en-US" sz="2000" dirty="0">
                <a:latin typeface="Aptos Display"/>
              </a:rPr>
              <a:t>Closure: </a:t>
            </a:r>
            <a:r>
              <a:rPr lang="en-US" sz="2000" dirty="0" err="1">
                <a:latin typeface="Aptos Display"/>
              </a:rPr>
              <a:t>Perclose</a:t>
            </a:r>
            <a:r>
              <a:rPr lang="en-US" sz="2000" dirty="0">
                <a:latin typeface="Aptos Display"/>
              </a:rPr>
              <a:t> closure of right CFA</a:t>
            </a:r>
          </a:p>
          <a:p>
            <a:pPr marL="406400" indent="-203200" algn="just">
              <a:buChar char="•"/>
            </a:pPr>
            <a:r>
              <a:rPr lang="en-US" sz="2000" dirty="0">
                <a:latin typeface="Aptos Display"/>
              </a:rPr>
              <a:t>Contrast volume: 104 mL </a:t>
            </a:r>
            <a:r>
              <a:rPr lang="en-US" sz="2000" dirty="0" err="1">
                <a:latin typeface="Aptos Display"/>
              </a:rPr>
              <a:t>Visipaque</a:t>
            </a:r>
            <a:r>
              <a:rPr lang="en-US" sz="2000" dirty="0">
                <a:latin typeface="Aptos Display"/>
              </a:rPr>
              <a:t> 270</a:t>
            </a:r>
          </a:p>
          <a:p>
            <a:pPr marL="406400" indent="-203200" algn="just">
              <a:buChar char="•"/>
            </a:pPr>
            <a:r>
              <a:rPr lang="en-US" sz="2000" dirty="0">
                <a:latin typeface="Aptos Display"/>
              </a:rPr>
              <a:t>Fluoroscopy time: 11.3 minutes</a:t>
            </a:r>
          </a:p>
          <a:p>
            <a:pPr marL="406400" indent="-203200" algn="just">
              <a:buChar char="•"/>
            </a:pPr>
            <a:r>
              <a:rPr lang="en-US" sz="2000" dirty="0">
                <a:latin typeface="Aptos Display"/>
              </a:rPr>
              <a:t>EBL: &lt;50 mL</a:t>
            </a:r>
          </a:p>
          <a:p>
            <a:pPr marL="406400" indent="-203200" algn="just">
              <a:buChar char="•"/>
            </a:pPr>
            <a:r>
              <a:rPr lang="en-US" sz="2000" dirty="0">
                <a:latin typeface="Aptos Display"/>
              </a:rPr>
              <a:t>Complications: None</a:t>
            </a:r>
            <a:endParaRPr sz="2000" dirty="0">
              <a:latin typeface="Aptos Display"/>
            </a:endParaRPr>
          </a:p>
        </p:txBody>
      </p:sp>
    </p:spTree>
    <p:extLst>
      <p:ext uri="{BB962C8B-B14F-4D97-AF65-F5344CB8AC3E}">
        <p14:creationId xmlns:p14="http://schemas.microsoft.com/office/powerpoint/2010/main" val="260303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FDAF-9027-9BCB-EC7D-AF11CE79840F}"/>
              </a:ext>
            </a:extLst>
          </p:cNvPr>
          <p:cNvSpPr>
            <a:spLocks noGrp="1"/>
          </p:cNvSpPr>
          <p:nvPr>
            <p:ph type="title"/>
          </p:nvPr>
        </p:nvSpPr>
        <p:spPr>
          <a:xfrm>
            <a:off x="387179" y="275005"/>
            <a:ext cx="11417642" cy="1134247"/>
          </a:xfrm>
        </p:spPr>
        <p:txBody>
          <a:bodyPr/>
          <a:lstStyle/>
          <a:p>
            <a:pPr marL="0" indent="0">
              <a:buNone/>
            </a:pPr>
            <a:r>
              <a:rPr dirty="0">
                <a:latin typeface="Aptos Display" panose="020B0004020202020204" pitchFamily="34" charset="0"/>
              </a:rPr>
              <a:t>Follow-up</a:t>
            </a:r>
          </a:p>
        </p:txBody>
      </p:sp>
      <p:sp>
        <p:nvSpPr>
          <p:cNvPr id="3" name="Text Placeholder 2">
            <a:extLst>
              <a:ext uri="{FF2B5EF4-FFF2-40B4-BE49-F238E27FC236}">
                <a16:creationId xmlns:a16="http://schemas.microsoft.com/office/drawing/2014/main" id="{22AF0518-432E-DFFC-1D69-5E11FBCEA5C2}"/>
              </a:ext>
            </a:extLst>
          </p:cNvPr>
          <p:cNvSpPr>
            <a:spLocks noGrp="1"/>
          </p:cNvSpPr>
          <p:nvPr>
            <p:ph type="body" idx="1"/>
          </p:nvPr>
        </p:nvSpPr>
        <p:spPr>
          <a:xfrm>
            <a:off x="531184" y="5000080"/>
            <a:ext cx="11129632" cy="1582915"/>
          </a:xfrm>
        </p:spPr>
        <p:txBody>
          <a:bodyPr>
            <a:normAutofit/>
          </a:bodyPr>
          <a:lstStyle/>
          <a:p>
            <a:pPr marL="0" indent="0">
              <a:buNone/>
            </a:pPr>
            <a:r>
              <a:rPr lang="en-US" sz="2000" dirty="0">
                <a:latin typeface="Aptos Display"/>
              </a:rPr>
              <a:t>At 1-month follow-up, patient reported feeling well with no acute complaints. MRI demonstrated complete response of the medial segment 3 lesion (A). The lateral lesion was subsequently treated with Y90 radiation segmentectomy in a separate session.</a:t>
            </a:r>
          </a:p>
          <a:p>
            <a:pPr marL="0" indent="0">
              <a:buNone/>
            </a:pPr>
            <a:endParaRPr lang="en-US" dirty="0">
              <a:latin typeface="Aptos Display"/>
            </a:endParaRPr>
          </a:p>
        </p:txBody>
      </p:sp>
      <p:pic>
        <p:nvPicPr>
          <p:cNvPr id="5" name="Picture 4">
            <a:extLst>
              <a:ext uri="{FF2B5EF4-FFF2-40B4-BE49-F238E27FC236}">
                <a16:creationId xmlns:a16="http://schemas.microsoft.com/office/drawing/2014/main" id="{2D9D1227-D8FC-F926-ED52-0C9820B4A820}"/>
              </a:ext>
            </a:extLst>
          </p:cNvPr>
          <p:cNvPicPr>
            <a:picLocks noChangeAspect="1"/>
          </p:cNvPicPr>
          <p:nvPr/>
        </p:nvPicPr>
        <p:blipFill>
          <a:blip r:embed="rId2"/>
          <a:stretch>
            <a:fillRect/>
          </a:stretch>
        </p:blipFill>
        <p:spPr>
          <a:xfrm>
            <a:off x="3509429" y="591971"/>
            <a:ext cx="5719631" cy="4427187"/>
          </a:xfrm>
          <a:prstGeom prst="rect">
            <a:avLst/>
          </a:prstGeom>
        </p:spPr>
      </p:pic>
      <p:sp>
        <p:nvSpPr>
          <p:cNvPr id="6" name="TextBox 5">
            <a:extLst>
              <a:ext uri="{FF2B5EF4-FFF2-40B4-BE49-F238E27FC236}">
                <a16:creationId xmlns:a16="http://schemas.microsoft.com/office/drawing/2014/main" id="{A072D842-CADB-0759-F189-C0ED26DFC823}"/>
              </a:ext>
            </a:extLst>
          </p:cNvPr>
          <p:cNvSpPr txBox="1"/>
          <p:nvPr/>
        </p:nvSpPr>
        <p:spPr>
          <a:xfrm>
            <a:off x="3509429" y="708930"/>
            <a:ext cx="286394" cy="307777"/>
          </a:xfrm>
          <a:prstGeom prst="rect">
            <a:avLst/>
          </a:prstGeom>
          <a:noFill/>
        </p:spPr>
        <p:txBody>
          <a:bodyPr wrap="square">
            <a:spAutoFit/>
          </a:bodyPr>
          <a:lstStyle/>
          <a:p>
            <a:pPr marL="0" indent="0">
              <a:buNone/>
            </a:pPr>
            <a:r>
              <a:rPr lang="en-US" dirty="0">
                <a:solidFill>
                  <a:srgbClr val="FFC000"/>
                </a:solidFill>
              </a:rPr>
              <a:t>A</a:t>
            </a:r>
          </a:p>
        </p:txBody>
      </p:sp>
    </p:spTree>
    <p:extLst>
      <p:ext uri="{BB962C8B-B14F-4D97-AF65-F5344CB8AC3E}">
        <p14:creationId xmlns:p14="http://schemas.microsoft.com/office/powerpoint/2010/main" val="488225629"/>
      </p:ext>
    </p:extLst>
  </p:cSld>
  <p:clrMapOvr>
    <a:masterClrMapping/>
  </p:clrMapOvr>
</p:sld>
</file>

<file path=ppt/theme/theme1.xml><?xml version="1.0" encoding="utf-8"?>
<a:theme xmlns:a="http://schemas.openxmlformats.org/drawingml/2006/main" name="Office Theme">
  <a:themeElements>
    <a:clrScheme name="SIO 2024 Corporate">
      <a:dk1>
        <a:srgbClr val="000000"/>
      </a:dk1>
      <a:lt1>
        <a:srgbClr val="FFFFFF"/>
      </a:lt1>
      <a:dk2>
        <a:srgbClr val="55565B"/>
      </a:dk2>
      <a:lt2>
        <a:srgbClr val="E7E7E9"/>
      </a:lt2>
      <a:accent1>
        <a:srgbClr val="6D2A5B"/>
      </a:accent1>
      <a:accent2>
        <a:srgbClr val="BF6C28"/>
      </a:accent2>
      <a:accent3>
        <a:srgbClr val="22384E"/>
      </a:accent3>
      <a:accent4>
        <a:srgbClr val="884C20"/>
      </a:accent4>
      <a:accent5>
        <a:srgbClr val="337D46"/>
      </a:accent5>
      <a:accent6>
        <a:srgbClr val="005586"/>
      </a:accent6>
      <a:hlink>
        <a:srgbClr val="005586"/>
      </a:hlink>
      <a:folHlink>
        <a:srgbClr val="586C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1386</Words>
  <Application>Microsoft Macintosh PowerPoint</Application>
  <PresentationFormat>Widescreen</PresentationFormat>
  <Paragraphs>82</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Play</vt:lpstr>
      <vt:lpstr>Aptos Display</vt:lpstr>
      <vt:lpstr>Arial</vt:lpstr>
      <vt:lpstr>Office Theme</vt:lpstr>
      <vt:lpstr>Hepatic Arteriography and C-Arm CT-Guided Ablation of Liver Tumors (HepACAGA): A Case Report</vt:lpstr>
      <vt:lpstr>Background</vt:lpstr>
      <vt:lpstr>Clinical Presentation</vt:lpstr>
      <vt:lpstr>Pre Intervention Imaging</vt:lpstr>
      <vt:lpstr>Intraprocedure Imaging: C-arm CT Hepatic Arteriography</vt:lpstr>
      <vt:lpstr>Procedure: HepACAGA Technique</vt:lpstr>
      <vt:lpstr>Procedure: Ablation and Margin Assessment</vt:lpstr>
      <vt:lpstr>Technical Details</vt:lpstr>
      <vt:lpstr>Follow-up</vt:lpstr>
      <vt:lpstr>Discussion:</vt:lpstr>
      <vt:lpstr>Discussion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Shin, Geno-IL CCOM 26</dc:creator>
  <cp:lastModifiedBy>Bipul Minali</cp:lastModifiedBy>
  <cp:revision>32</cp:revision>
  <dcterms:created xsi:type="dcterms:W3CDTF">2025-10-17T16:21:53Z</dcterms:created>
  <dcterms:modified xsi:type="dcterms:W3CDTF">2026-01-25T22:30:11Z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7542bc-63e5-412b-b0a0-d9586028a7d0_Enabled">
    <vt:lpwstr>true</vt:lpwstr>
  </property>
  <property fmtid="{D5CDD505-2E9C-101B-9397-08002B2CF9AE}" pid="3" name="MSIP_Label_ae7542bc-63e5-412b-b0a0-d9586028a7d0_SetDate">
    <vt:lpwstr>2026-01-24T19:01:34Z</vt:lpwstr>
  </property>
  <property fmtid="{D5CDD505-2E9C-101B-9397-08002B2CF9AE}" pid="4" name="MSIP_Label_ae7542bc-63e5-412b-b0a0-d9586028a7d0_Method">
    <vt:lpwstr>Standard</vt:lpwstr>
  </property>
  <property fmtid="{D5CDD505-2E9C-101B-9397-08002B2CF9AE}" pid="5" name="MSIP_Label_ae7542bc-63e5-412b-b0a0-d9586028a7d0_Name">
    <vt:lpwstr>Sensitive</vt:lpwstr>
  </property>
  <property fmtid="{D5CDD505-2E9C-101B-9397-08002B2CF9AE}" pid="6" name="MSIP_Label_ae7542bc-63e5-412b-b0a0-d9586028a7d0_SiteId">
    <vt:lpwstr>d8999fe4-76af-40b3-b435-1d8977abc08c</vt:lpwstr>
  </property>
  <property fmtid="{D5CDD505-2E9C-101B-9397-08002B2CF9AE}" pid="7" name="MSIP_Label_ae7542bc-63e5-412b-b0a0-d9586028a7d0_ActionId">
    <vt:lpwstr>823a14cc-170a-4d68-ac4a-9c8f1eec8d58</vt:lpwstr>
  </property>
  <property fmtid="{D5CDD505-2E9C-101B-9397-08002B2CF9AE}" pid="8" name="MSIP_Label_ae7542bc-63e5-412b-b0a0-d9586028a7d0_ContentBits">
    <vt:lpwstr>0</vt:lpwstr>
  </property>
  <property fmtid="{D5CDD505-2E9C-101B-9397-08002B2CF9AE}" pid="9" name="MSIP_Label_ae7542bc-63e5-412b-b0a0-d9586028a7d0_Tag">
    <vt:lpwstr>50, 3, 0, 1</vt:lpwstr>
  </property>
</Properties>
</file>